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263" r:id="rId3"/>
    <p:sldId id="277" r:id="rId4"/>
    <p:sldId id="274" r:id="rId5"/>
    <p:sldId id="275" r:id="rId6"/>
    <p:sldId id="276" r:id="rId7"/>
    <p:sldId id="272" r:id="rId8"/>
    <p:sldId id="260" r:id="rId9"/>
    <p:sldId id="265" r:id="rId10"/>
    <p:sldId id="266" r:id="rId11"/>
    <p:sldId id="267" r:id="rId12"/>
    <p:sldId id="268" r:id="rId13"/>
    <p:sldId id="264"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934" autoAdjust="0"/>
  </p:normalViewPr>
  <p:slideViewPr>
    <p:cSldViewPr>
      <p:cViewPr varScale="1">
        <p:scale>
          <a:sx n="45" d="100"/>
          <a:sy n="45" d="100"/>
        </p:scale>
        <p:origin x="-103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55BAB4-4620-4906-B343-BD1132095FF1}" type="datetimeFigureOut">
              <a:rPr lang="en-AU" smtClean="0"/>
              <a:pPr/>
              <a:t>7/11/2013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94892A-BD97-4627-BBF6-5042786675D2}" type="slidenum">
              <a:rPr lang="en-AU" smtClean="0"/>
              <a:pPr/>
              <a:t>‹#›</a:t>
            </a:fld>
            <a:endParaRPr lang="en-AU"/>
          </a:p>
        </p:txBody>
      </p:sp>
    </p:spTree>
    <p:extLst>
      <p:ext uri="{BB962C8B-B14F-4D97-AF65-F5344CB8AC3E}">
        <p14:creationId xmlns:p14="http://schemas.microsoft.com/office/powerpoint/2010/main" xmlns="" val="3493282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smtClean="0"/>
              <a:t>ABARES – activity basis energy balance</a:t>
            </a:r>
          </a:p>
          <a:p>
            <a:r>
              <a:rPr lang="en-AU" baseline="0" dirty="0" smtClean="0"/>
              <a:t>	some differences, </a:t>
            </a:r>
            <a:r>
              <a:rPr lang="en-AU" baseline="0" dirty="0" err="1" smtClean="0"/>
              <a:t>eg</a:t>
            </a:r>
            <a:r>
              <a:rPr lang="en-AU" baseline="0" dirty="0" smtClean="0"/>
              <a:t> transport, commercial and services lumped together</a:t>
            </a:r>
          </a:p>
          <a:p>
            <a:endParaRPr lang="en-AU" baseline="0" dirty="0" smtClean="0"/>
          </a:p>
          <a:p>
            <a:r>
              <a:rPr lang="en-AU" baseline="0" dirty="0" smtClean="0"/>
              <a:t>ASNA – IGVA used for energy intensity</a:t>
            </a:r>
          </a:p>
          <a:p>
            <a:endParaRPr lang="en-AU" baseline="0" dirty="0" smtClean="0"/>
          </a:p>
          <a:p>
            <a:r>
              <a:rPr lang="en-AU" baseline="0" dirty="0" smtClean="0"/>
              <a:t>Both sources allow intensity back-casting to the 1970s</a:t>
            </a:r>
          </a:p>
          <a:p>
            <a:endParaRPr lang="en-AU" baseline="0" dirty="0" smtClean="0"/>
          </a:p>
          <a:p>
            <a:r>
              <a:rPr lang="en-AU" baseline="0" dirty="0" smtClean="0"/>
              <a:t>Conversion factors same as ABARES ones</a:t>
            </a:r>
          </a:p>
        </p:txBody>
      </p:sp>
      <p:sp>
        <p:nvSpPr>
          <p:cNvPr id="4" name="Slide Number Placeholder 3"/>
          <p:cNvSpPr>
            <a:spLocks noGrp="1"/>
          </p:cNvSpPr>
          <p:nvPr>
            <p:ph type="sldNum" sz="quarter" idx="10"/>
          </p:nvPr>
        </p:nvSpPr>
        <p:spPr/>
        <p:txBody>
          <a:bodyPr/>
          <a:lstStyle/>
          <a:p>
            <a:fld id="{4F94892A-BD97-4627-BBF6-5042786675D2}" type="slidenum">
              <a:rPr lang="en-AU" smtClean="0"/>
              <a:pPr/>
              <a:t>3</a:t>
            </a:fld>
            <a:endParaRPr lang="en-AU"/>
          </a:p>
        </p:txBody>
      </p:sp>
    </p:spTree>
    <p:extLst>
      <p:ext uri="{BB962C8B-B14F-4D97-AF65-F5344CB8AC3E}">
        <p14:creationId xmlns:p14="http://schemas.microsoft.com/office/powerpoint/2010/main" xmlns="" val="4067681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shows reporting quality for electricity – probably </a:t>
            </a:r>
            <a:r>
              <a:rPr lang="en-AU" baseline="0" dirty="0" smtClean="0"/>
              <a:t>the most used by small business and therefore the worst-reported.</a:t>
            </a:r>
          </a:p>
          <a:p>
            <a:endParaRPr lang="en-AU" baseline="0" dirty="0" smtClean="0"/>
          </a:p>
          <a:p>
            <a:r>
              <a:rPr lang="en-AU" baseline="0" dirty="0" smtClean="0"/>
              <a:t>Note the order-of-magnitude issues. Values over $1/kwh etc. Produces sample wide bias.</a:t>
            </a:r>
          </a:p>
          <a:p>
            <a:endParaRPr lang="en-AU" baseline="0" dirty="0" smtClean="0"/>
          </a:p>
          <a:p>
            <a:r>
              <a:rPr lang="en-AU" baseline="0" dirty="0" smtClean="0"/>
              <a:t>To some extent this lack of cohesion is inevitable when asking for two elements of related data but the question then becomes what was the cause and how to fix – values of over $1/kwh or more simply not credible.</a:t>
            </a:r>
            <a:br>
              <a:rPr lang="en-AU" baseline="0" dirty="0" smtClean="0"/>
            </a:br>
            <a:endParaRPr lang="en-AU" baseline="0" dirty="0" smtClean="0"/>
          </a:p>
          <a:p>
            <a:r>
              <a:rPr lang="en-AU" sz="1200" kern="1200" dirty="0" smtClean="0">
                <a:solidFill>
                  <a:schemeClr val="tx1"/>
                </a:solidFill>
                <a:effectLst/>
                <a:latin typeface="+mn-lt"/>
                <a:ea typeface="+mn-ea"/>
                <a:cs typeface="+mn-cs"/>
              </a:rPr>
              <a:t>	-unit error? dollar error?</a:t>
            </a:r>
          </a:p>
          <a:p>
            <a:r>
              <a:rPr lang="en-AU" sz="1200" kern="1200" dirty="0" smtClean="0">
                <a:solidFill>
                  <a:schemeClr val="tx1"/>
                </a:solidFill>
                <a:effectLst/>
                <a:latin typeface="+mn-lt"/>
                <a:ea typeface="+mn-ea"/>
                <a:cs typeface="+mn-cs"/>
              </a:rPr>
              <a:t>	-half-arsed estimation by someone who doesn’t know or care?</a:t>
            </a:r>
          </a:p>
          <a:p>
            <a:r>
              <a:rPr lang="en-AU" sz="1200" kern="1200" dirty="0" smtClean="0">
                <a:solidFill>
                  <a:schemeClr val="tx1"/>
                </a:solidFill>
                <a:effectLst/>
                <a:latin typeface="+mn-lt"/>
                <a:ea typeface="+mn-ea"/>
                <a:cs typeface="+mn-cs"/>
              </a:rPr>
              <a:t>	-different respondents?</a:t>
            </a:r>
          </a:p>
          <a:p>
            <a:r>
              <a:rPr lang="en-AU" sz="1200" kern="1200" dirty="0" smtClean="0">
                <a:solidFill>
                  <a:schemeClr val="tx1"/>
                </a:solidFill>
                <a:effectLst/>
                <a:latin typeface="+mn-lt"/>
                <a:ea typeface="+mn-ea"/>
                <a:cs typeface="+mn-cs"/>
              </a:rPr>
              <a:t>	-consumption of non-purchased energy or bunkered energy?</a:t>
            </a:r>
          </a:p>
        </p:txBody>
      </p:sp>
      <p:sp>
        <p:nvSpPr>
          <p:cNvPr id="4" name="Slide Number Placeholder 3"/>
          <p:cNvSpPr>
            <a:spLocks noGrp="1"/>
          </p:cNvSpPr>
          <p:nvPr>
            <p:ph type="sldNum" sz="quarter" idx="10"/>
          </p:nvPr>
        </p:nvSpPr>
        <p:spPr/>
        <p:txBody>
          <a:bodyPr/>
          <a:lstStyle/>
          <a:p>
            <a:fld id="{4F94892A-BD97-4627-BBF6-5042786675D2}" type="slidenum">
              <a:rPr lang="en-AU" smtClean="0"/>
              <a:pPr/>
              <a:t>12</a:t>
            </a:fld>
            <a:endParaRPr lang="en-AU"/>
          </a:p>
        </p:txBody>
      </p:sp>
    </p:spTree>
    <p:extLst>
      <p:ext uri="{BB962C8B-B14F-4D97-AF65-F5344CB8AC3E}">
        <p14:creationId xmlns:p14="http://schemas.microsoft.com/office/powerpoint/2010/main" xmlns="" val="3057603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aseline="0" dirty="0" smtClean="0"/>
              <a:t>High rate of imputation in the dataset – people not reporting both figures had one imputed in most cases (assumption: small business doesn’t know both figures) or was left at zero for some large businesses where it is probably own use/self extracted.</a:t>
            </a:r>
          </a:p>
          <a:p>
            <a:endParaRPr lang="en-AU" baseline="0" dirty="0" smtClean="0"/>
          </a:p>
          <a:p>
            <a:r>
              <a:rPr lang="en-AU" baseline="0" dirty="0" smtClean="0"/>
              <a:t>In our case we want to value all energy, so we apply the observed values from units which did buy the product.\</a:t>
            </a:r>
          </a:p>
          <a:p>
            <a:endParaRPr lang="en-AU" baseline="0" dirty="0" smtClean="0"/>
          </a:p>
          <a:p>
            <a:r>
              <a:rPr lang="en-AU" baseline="0" dirty="0" smtClean="0"/>
              <a:t>This means our monetary use valuations will be higher in many cases, and the discrepancy with expenditure figures would reflect the extent of own-use </a:t>
            </a:r>
            <a:r>
              <a:rPr lang="en-AU" baseline="0" dirty="0" err="1" smtClean="0"/>
              <a:t>etc</a:t>
            </a:r>
            <a:endParaRPr lang="en-AU" dirty="0"/>
          </a:p>
        </p:txBody>
      </p:sp>
      <p:sp>
        <p:nvSpPr>
          <p:cNvPr id="4" name="Slide Number Placeholder 3"/>
          <p:cNvSpPr>
            <a:spLocks noGrp="1"/>
          </p:cNvSpPr>
          <p:nvPr>
            <p:ph type="sldNum" sz="quarter" idx="10"/>
          </p:nvPr>
        </p:nvSpPr>
        <p:spPr/>
        <p:txBody>
          <a:bodyPr/>
          <a:lstStyle/>
          <a:p>
            <a:fld id="{4F94892A-BD97-4627-BBF6-5042786675D2}" type="slidenum">
              <a:rPr lang="en-AU" smtClean="0"/>
              <a:pPr/>
              <a:t>13</a:t>
            </a:fld>
            <a:endParaRPr lang="en-AU"/>
          </a:p>
        </p:txBody>
      </p:sp>
    </p:spTree>
    <p:extLst>
      <p:ext uri="{BB962C8B-B14F-4D97-AF65-F5344CB8AC3E}">
        <p14:creationId xmlns:p14="http://schemas.microsoft.com/office/powerpoint/2010/main" xmlns="" val="894764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Prices can mean numerical</a:t>
            </a:r>
            <a:r>
              <a:rPr lang="en-AU" baseline="0" dirty="0" smtClean="0"/>
              <a:t> values or indices, can include or exclude various margins, can be official or observed, etc.</a:t>
            </a:r>
            <a:endParaRPr lang="en-AU" dirty="0" smtClean="0"/>
          </a:p>
          <a:p>
            <a:endParaRPr lang="en-AU" dirty="0" smtClean="0"/>
          </a:p>
          <a:p>
            <a:r>
              <a:rPr lang="en-AU" dirty="0" smtClean="0"/>
              <a:t>What we have in our case is an </a:t>
            </a:r>
            <a:r>
              <a:rPr lang="en-AU" u="none" dirty="0" smtClean="0"/>
              <a:t>effective</a:t>
            </a:r>
            <a:r>
              <a:rPr lang="en-AU" u="none" baseline="0" dirty="0" smtClean="0"/>
              <a:t> </a:t>
            </a:r>
            <a:r>
              <a:rPr lang="en-AU" u="none" dirty="0" smtClean="0"/>
              <a:t>price</a:t>
            </a:r>
            <a:r>
              <a:rPr lang="en-AU" baseline="0" dirty="0" smtClean="0"/>
              <a:t> (gross?) for each product, reflecting all supply charges and so forth, over the course of the reference year, as opposed to a </a:t>
            </a:r>
            <a:r>
              <a:rPr lang="en-AU" u="sng" baseline="0" dirty="0" smtClean="0"/>
              <a:t>unit</a:t>
            </a:r>
            <a:r>
              <a:rPr lang="en-AU" u="none" baseline="0" dirty="0" smtClean="0"/>
              <a:t> price</a:t>
            </a:r>
            <a:r>
              <a:rPr lang="en-AU" baseline="0" dirty="0" smtClean="0"/>
              <a:t>.</a:t>
            </a:r>
          </a:p>
          <a:p>
            <a:endParaRPr lang="en-AU" baseline="0" dirty="0" smtClean="0"/>
          </a:p>
          <a:p>
            <a:r>
              <a:rPr lang="en-AU" baseline="0" dirty="0" smtClean="0"/>
              <a:t>Some complications:</a:t>
            </a:r>
          </a:p>
          <a:p>
            <a:endParaRPr lang="en-AU" baseline="0" dirty="0" smtClean="0"/>
          </a:p>
          <a:p>
            <a:r>
              <a:rPr lang="en-AU" baseline="0" dirty="0" smtClean="0"/>
              <a:t>Volatility – market price changes daily for some fuels. Not a huge obstacle, and actually this observation method probably simplifies it versus attempting to use daily published prices available elsewhere.</a:t>
            </a:r>
          </a:p>
          <a:p>
            <a:endParaRPr lang="en-AU" baseline="0" dirty="0" smtClean="0"/>
          </a:p>
          <a:p>
            <a:r>
              <a:rPr lang="en-AU" baseline="0" dirty="0" smtClean="0"/>
              <a:t>Contract prices and bulk rates – large quantity, long term contracts do not reflect current market value, etc.</a:t>
            </a:r>
          </a:p>
          <a:p>
            <a:endParaRPr lang="en-AU" baseline="0" dirty="0" smtClean="0"/>
          </a:p>
          <a:p>
            <a:r>
              <a:rPr lang="en-AU" baseline="0" dirty="0" smtClean="0"/>
              <a:t>(Best example is the export price of commodities rising rapidly due to coal contracts being renegotiated during the reference year. Some respondents would be reflecting that, some not, and to varying extents)</a:t>
            </a:r>
          </a:p>
          <a:p>
            <a:endParaRPr lang="en-AU" baseline="0" dirty="0" smtClean="0"/>
          </a:p>
          <a:p>
            <a:r>
              <a:rPr lang="en-AU" baseline="0" dirty="0" smtClean="0"/>
              <a:t>Market – assumption we must make is the valuations observed are appropriate market value for non-market consumption, won’t always be true  Examples:</a:t>
            </a:r>
          </a:p>
          <a:p>
            <a:r>
              <a:rPr lang="en-AU" baseline="0" dirty="0" smtClean="0"/>
              <a:t>-brown coal can’t be moved easily</a:t>
            </a:r>
          </a:p>
          <a:p>
            <a:r>
              <a:rPr lang="en-AU" baseline="0" dirty="0" smtClean="0"/>
              <a:t>-natural gas pipelines result in varying prices in different places depending on source</a:t>
            </a:r>
          </a:p>
          <a:p>
            <a:r>
              <a:rPr lang="en-AU" baseline="0" dirty="0" smtClean="0"/>
              <a:t>-own-use or self-extracted energy onsite would not have retail, transport or wholesale margins</a:t>
            </a:r>
          </a:p>
        </p:txBody>
      </p:sp>
      <p:sp>
        <p:nvSpPr>
          <p:cNvPr id="4" name="Slide Number Placeholder 3"/>
          <p:cNvSpPr>
            <a:spLocks noGrp="1"/>
          </p:cNvSpPr>
          <p:nvPr>
            <p:ph type="sldNum" sz="quarter" idx="10"/>
          </p:nvPr>
        </p:nvSpPr>
        <p:spPr/>
        <p:txBody>
          <a:bodyPr/>
          <a:lstStyle/>
          <a:p>
            <a:fld id="{4F94892A-BD97-4627-BBF6-5042786675D2}" type="slidenum">
              <a:rPr lang="en-AU" smtClean="0"/>
              <a:pPr/>
              <a:t>14</a:t>
            </a:fld>
            <a:endParaRPr lang="en-AU"/>
          </a:p>
        </p:txBody>
      </p:sp>
    </p:spTree>
    <p:extLst>
      <p:ext uri="{BB962C8B-B14F-4D97-AF65-F5344CB8AC3E}">
        <p14:creationId xmlns:p14="http://schemas.microsoft.com/office/powerpoint/2010/main" xmlns="" val="374430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Other experiences?</a:t>
            </a:r>
            <a:r>
              <a:rPr lang="en-AU" baseline="0" dirty="0" smtClean="0"/>
              <a:t> – </a:t>
            </a:r>
            <a:r>
              <a:rPr lang="en-AU" baseline="0" dirty="0" err="1" smtClean="0"/>
              <a:t>eg</a:t>
            </a:r>
            <a:r>
              <a:rPr lang="en-AU" baseline="0" dirty="0" smtClean="0"/>
              <a:t> valuation of inputs into renewable energy? (presently only exists in this table as electricity)</a:t>
            </a:r>
          </a:p>
          <a:p>
            <a:endParaRPr lang="en-AU" baseline="0" dirty="0" smtClean="0"/>
          </a:p>
          <a:p>
            <a:r>
              <a:rPr lang="en-AU" baseline="0" dirty="0" smtClean="0"/>
              <a:t>Survey vehicle method – appropriate? Are </a:t>
            </a:r>
            <a:r>
              <a:rPr lang="en-AU" baseline="0" smtClean="0"/>
              <a:t>there better ones?</a:t>
            </a:r>
          </a:p>
          <a:p>
            <a:endParaRPr lang="en-AU" baseline="0" dirty="0" smtClean="0"/>
          </a:p>
          <a:p>
            <a:endParaRPr lang="en-AU" baseline="0" dirty="0" smtClean="0"/>
          </a:p>
          <a:p>
            <a:r>
              <a:rPr lang="en-AU" baseline="0" dirty="0" smtClean="0"/>
              <a:t>Assumptions? Is the valuation of non-market energy the right approach?</a:t>
            </a:r>
          </a:p>
        </p:txBody>
      </p:sp>
      <p:sp>
        <p:nvSpPr>
          <p:cNvPr id="4" name="Slide Number Placeholder 3"/>
          <p:cNvSpPr>
            <a:spLocks noGrp="1"/>
          </p:cNvSpPr>
          <p:nvPr>
            <p:ph type="sldNum" sz="quarter" idx="10"/>
          </p:nvPr>
        </p:nvSpPr>
        <p:spPr/>
        <p:txBody>
          <a:bodyPr/>
          <a:lstStyle/>
          <a:p>
            <a:fld id="{4F94892A-BD97-4627-BBF6-5042786675D2}" type="slidenum">
              <a:rPr lang="en-AU" smtClean="0"/>
              <a:pPr/>
              <a:t>15</a:t>
            </a:fld>
            <a:endParaRPr lang="en-AU"/>
          </a:p>
        </p:txBody>
      </p:sp>
    </p:spTree>
    <p:extLst>
      <p:ext uri="{BB962C8B-B14F-4D97-AF65-F5344CB8AC3E}">
        <p14:creationId xmlns:p14="http://schemas.microsoft.com/office/powerpoint/2010/main" xmlns="" val="406768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Used to create methodologies for converting ABARES data</a:t>
            </a:r>
          </a:p>
          <a:p>
            <a:endParaRPr lang="en-AU" dirty="0" smtClean="0"/>
          </a:p>
          <a:p>
            <a:r>
              <a:rPr lang="en-AU" dirty="0" smtClean="0"/>
              <a:t>	-EWES used in converting to ANZSIC 06 basis – </a:t>
            </a:r>
            <a:r>
              <a:rPr lang="en-AU" dirty="0" err="1" smtClean="0"/>
              <a:t>eg</a:t>
            </a:r>
            <a:r>
              <a:rPr lang="en-AU" dirty="0" smtClean="0"/>
              <a:t> waste services reallocation, splitting commercial and services</a:t>
            </a:r>
          </a:p>
          <a:p>
            <a:endParaRPr lang="en-AU" dirty="0" smtClean="0"/>
          </a:p>
          <a:p>
            <a:r>
              <a:rPr lang="en-AU" dirty="0" smtClean="0"/>
              <a:t>	-SMVU and EWES for re-allocating transport fuels from activity to ownership basis</a:t>
            </a:r>
            <a:endParaRPr lang="en-AU" dirty="0"/>
          </a:p>
        </p:txBody>
      </p:sp>
      <p:sp>
        <p:nvSpPr>
          <p:cNvPr id="4" name="Slide Number Placeholder 3"/>
          <p:cNvSpPr>
            <a:spLocks noGrp="1"/>
          </p:cNvSpPr>
          <p:nvPr>
            <p:ph type="sldNum" sz="quarter" idx="10"/>
          </p:nvPr>
        </p:nvSpPr>
        <p:spPr/>
        <p:txBody>
          <a:bodyPr/>
          <a:lstStyle/>
          <a:p>
            <a:fld id="{4F94892A-BD97-4627-BBF6-5042786675D2}" type="slidenum">
              <a:rPr lang="en-AU" smtClean="0"/>
              <a:pPr/>
              <a:t>4</a:t>
            </a:fld>
            <a:endParaRPr lang="en-AU"/>
          </a:p>
        </p:txBody>
      </p:sp>
    </p:spTree>
    <p:extLst>
      <p:ext uri="{BB962C8B-B14F-4D97-AF65-F5344CB8AC3E}">
        <p14:creationId xmlns:p14="http://schemas.microsoft.com/office/powerpoint/2010/main" xmlns="" val="3635444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F94892A-BD97-4627-BBF6-5042786675D2}" type="slidenum">
              <a:rPr lang="en-AU" smtClean="0"/>
              <a:pPr/>
              <a:t>5</a:t>
            </a:fld>
            <a:endParaRPr lang="en-AU"/>
          </a:p>
        </p:txBody>
      </p:sp>
    </p:spTree>
    <p:extLst>
      <p:ext uri="{BB962C8B-B14F-4D97-AF65-F5344CB8AC3E}">
        <p14:creationId xmlns:p14="http://schemas.microsoft.com/office/powerpoint/2010/main" xmlns="" val="2762984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Strategic</a:t>
            </a:r>
            <a:r>
              <a:rPr lang="en-AU" baseline="0" dirty="0" smtClean="0"/>
              <a:t> e</a:t>
            </a:r>
            <a:r>
              <a:rPr lang="en-AU" dirty="0" smtClean="0"/>
              <a:t>nergy statistics review</a:t>
            </a:r>
            <a:r>
              <a:rPr lang="en-AU" baseline="0" dirty="0" smtClean="0"/>
              <a:t> notes:</a:t>
            </a:r>
          </a:p>
          <a:p>
            <a:endParaRPr lang="en-AU" baseline="0" dirty="0" smtClean="0"/>
          </a:p>
          <a:p>
            <a:r>
              <a:rPr lang="en-AU" baseline="0" dirty="0" smtClean="0"/>
              <a:t>-Critical for policy making </a:t>
            </a:r>
            <a:r>
              <a:rPr lang="en-AU" sz="1200" kern="1200" dirty="0" smtClean="0">
                <a:solidFill>
                  <a:schemeClr val="tx1"/>
                </a:solidFill>
                <a:effectLst/>
                <a:latin typeface="+mn-lt"/>
                <a:ea typeface="+mn-ea"/>
                <a:cs typeface="+mn-cs"/>
              </a:rPr>
              <a:t>regarding supply and demand of energy, efficiency</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and competitiveness.</a:t>
            </a:r>
            <a:endParaRPr lang="en-AU" baseline="0" dirty="0" smtClean="0"/>
          </a:p>
          <a:p>
            <a:endParaRPr lang="en-AU" baseline="0" dirty="0" smtClean="0"/>
          </a:p>
          <a:p>
            <a:r>
              <a:rPr lang="en-AU" baseline="0" dirty="0" smtClean="0"/>
              <a:t>-Lack of transparency in some fuels such as electricity price components and gas contract prices (which we aren’t really addressing here? Maybe with the supply survey?)</a:t>
            </a:r>
          </a:p>
          <a:p>
            <a:endParaRPr lang="en-AU" baseline="0" dirty="0" smtClean="0"/>
          </a:p>
          <a:p>
            <a:r>
              <a:rPr lang="en-AU" dirty="0" smtClean="0"/>
              <a:t>-ABS does PPI and CPI</a:t>
            </a:r>
          </a:p>
          <a:p>
            <a:r>
              <a:rPr lang="en-AU" dirty="0" smtClean="0"/>
              <a:t>-Variety of other piecemeal sources</a:t>
            </a:r>
          </a:p>
          <a:p>
            <a:r>
              <a:rPr lang="en-AU" dirty="0" smtClean="0"/>
              <a:t>-Wide variety of sources,</a:t>
            </a:r>
            <a:r>
              <a:rPr lang="en-AU" baseline="0" dirty="0" smtClean="0"/>
              <a:t> differing quality, cannot compare across fuel types</a:t>
            </a:r>
          </a:p>
          <a:p>
            <a:endParaRPr lang="en-A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baseline="0" dirty="0" smtClean="0"/>
              <a:t>“</a:t>
            </a:r>
            <a:r>
              <a:rPr lang="en-AU" sz="1200" kern="1200" dirty="0" smtClean="0">
                <a:solidFill>
                  <a:schemeClr val="tx1"/>
                </a:solidFill>
                <a:effectLst/>
                <a:latin typeface="+mn-lt"/>
                <a:ea typeface="+mn-ea"/>
                <a:cs typeface="+mn-cs"/>
              </a:rPr>
              <a:t>Australia does not currently report price or price indices data to the IEA for many liquid fuels, natural gas, coal or electricity, even though this information is requested by the IEA for inclusion in the IEA Energy prices and Taxes Statistics, which is published quarterly.”</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F94892A-BD97-4627-BBF6-5042786675D2}" type="slidenum">
              <a:rPr lang="en-AU" smtClean="0"/>
              <a:pPr/>
              <a:t>6</a:t>
            </a:fld>
            <a:endParaRPr lang="en-AU"/>
          </a:p>
        </p:txBody>
      </p:sp>
    </p:spTree>
    <p:extLst>
      <p:ext uri="{BB962C8B-B14F-4D97-AF65-F5344CB8AC3E}">
        <p14:creationId xmlns:p14="http://schemas.microsoft.com/office/powerpoint/2010/main" xmlns="" val="2337796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kern="1200" dirty="0" smtClean="0">
                <a:solidFill>
                  <a:schemeClr val="tx1"/>
                </a:solidFill>
                <a:effectLst/>
                <a:latin typeface="+mn-lt"/>
                <a:ea typeface="+mn-ea"/>
                <a:cs typeface="+mn-cs"/>
              </a:rPr>
              <a:t>Template of end goal hybrid account (</a:t>
            </a:r>
            <a:r>
              <a:rPr lang="en-AU" sz="1200" b="0" kern="1200" dirty="0" err="1" smtClean="0">
                <a:solidFill>
                  <a:schemeClr val="tx1"/>
                </a:solidFill>
                <a:effectLst/>
                <a:latin typeface="+mn-lt"/>
                <a:ea typeface="+mn-ea"/>
                <a:cs typeface="+mn-cs"/>
              </a:rPr>
              <a:t>mockup</a:t>
            </a:r>
            <a:r>
              <a:rPr lang="en-AU" sz="1200" b="0" kern="1200" dirty="0" smtClean="0">
                <a:solidFill>
                  <a:schemeClr val="tx1"/>
                </a:solidFill>
                <a:effectLst/>
                <a:latin typeface="+mn-lt"/>
                <a:ea typeface="+mn-ea"/>
                <a:cs typeface="+mn-cs"/>
              </a:rPr>
              <a:t> only - room for disaggregation of fuels and industries, obviously)</a:t>
            </a:r>
          </a:p>
          <a:p>
            <a:endParaRPr lang="en-A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Question: how to obtain price information for </a:t>
            </a:r>
            <a:r>
              <a:rPr lang="en-AU" sz="1200" u="sng" kern="1200" dirty="0" smtClean="0">
                <a:solidFill>
                  <a:schemeClr val="tx1"/>
                </a:solidFill>
                <a:effectLst/>
                <a:latin typeface="+mn-lt"/>
                <a:ea typeface="+mn-ea"/>
                <a:cs typeface="+mn-cs"/>
              </a:rPr>
              <a:t>valuing</a:t>
            </a:r>
            <a:r>
              <a:rPr lang="en-AU" sz="1200" kern="1200" dirty="0" smtClean="0">
                <a:solidFill>
                  <a:schemeClr val="tx1"/>
                </a:solidFill>
                <a:effectLst/>
                <a:latin typeface="+mn-lt"/>
                <a:ea typeface="+mn-ea"/>
                <a:cs typeface="+mn-cs"/>
              </a:rPr>
              <a:t> energy for this hybrid account ($m figure represents valuation, not observed expenditure,</a:t>
            </a:r>
            <a:r>
              <a:rPr lang="en-AU" sz="1200" kern="1200" baseline="0" dirty="0" smtClean="0">
                <a:solidFill>
                  <a:schemeClr val="tx1"/>
                </a:solidFill>
                <a:effectLst/>
                <a:latin typeface="+mn-lt"/>
                <a:ea typeface="+mn-ea"/>
                <a:cs typeface="+mn-cs"/>
              </a:rPr>
              <a:t> since not all energy consumption is paid for</a:t>
            </a:r>
            <a:r>
              <a:rPr lang="en-AU" sz="1200" kern="1200" dirty="0" smtClean="0">
                <a:solidFill>
                  <a:schemeClr val="tx1"/>
                </a:solidFill>
                <a:effectLst/>
                <a:latin typeface="+mn-lt"/>
                <a:ea typeface="+mn-ea"/>
                <a:cs typeface="+mn-cs"/>
              </a:rPr>
              <a:t>)</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Critical integrity</a:t>
            </a:r>
            <a:r>
              <a:rPr lang="en-AU" sz="1200" kern="1200" baseline="0" dirty="0" smtClean="0">
                <a:solidFill>
                  <a:schemeClr val="tx1"/>
                </a:solidFill>
                <a:effectLst/>
                <a:latin typeface="+mn-lt"/>
                <a:ea typeface="+mn-ea"/>
                <a:cs typeface="+mn-cs"/>
              </a:rPr>
              <a:t> test: implicit prices must be plausible and differences by industry must be credible</a:t>
            </a:r>
            <a:endParaRPr lang="en-AU" sz="1200" kern="1200" dirty="0" smtClean="0">
              <a:solidFill>
                <a:schemeClr val="tx1"/>
              </a:solidFill>
              <a:effectLst/>
              <a:latin typeface="+mn-lt"/>
              <a:ea typeface="+mn-ea"/>
              <a:cs typeface="+mn-cs"/>
            </a:endParaRPr>
          </a:p>
          <a:p>
            <a:endParaRPr lang="en-AU"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F94892A-BD97-4627-BBF6-5042786675D2}" type="slidenum">
              <a:rPr lang="en-AU" smtClean="0"/>
              <a:pPr/>
              <a:t>7</a:t>
            </a:fld>
            <a:endParaRPr lang="en-AU"/>
          </a:p>
        </p:txBody>
      </p:sp>
    </p:spTree>
    <p:extLst>
      <p:ext uri="{BB962C8B-B14F-4D97-AF65-F5344CB8AC3E}">
        <p14:creationId xmlns:p14="http://schemas.microsoft.com/office/powerpoint/2010/main" xmlns="" val="4216140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smtClean="0">
                <a:solidFill>
                  <a:schemeClr val="tx1"/>
                </a:solidFill>
                <a:effectLst/>
                <a:latin typeface="+mn-lt"/>
                <a:ea typeface="+mn-ea"/>
                <a:cs typeface="+mn-cs"/>
              </a:rPr>
              <a:t>IO tables at the most disaggregated level provide</a:t>
            </a:r>
            <a:r>
              <a:rPr lang="en-AU" sz="1200" kern="1200" baseline="0" dirty="0" smtClean="0">
                <a:solidFill>
                  <a:schemeClr val="tx1"/>
                </a:solidFill>
                <a:effectLst/>
                <a:latin typeface="+mn-lt"/>
                <a:ea typeface="+mn-ea"/>
                <a:cs typeface="+mn-cs"/>
              </a:rPr>
              <a:t> most key energy products in isolation</a:t>
            </a:r>
            <a:endParaRPr lang="en-AU" sz="1200" kern="1200" dirty="0" smtClean="0">
              <a:solidFill>
                <a:schemeClr val="tx1"/>
              </a:solidFill>
              <a:effectLst/>
              <a:latin typeface="+mn-lt"/>
              <a:ea typeface="+mn-ea"/>
              <a:cs typeface="+mn-cs"/>
            </a:endParaRP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Confrontation: price information found in public domain</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 only possible</a:t>
            </a:r>
            <a:r>
              <a:rPr lang="en-AU" sz="1200" kern="1200" baseline="0" dirty="0" smtClean="0">
                <a:solidFill>
                  <a:schemeClr val="tx1"/>
                </a:solidFill>
                <a:effectLst/>
                <a:latin typeface="+mn-lt"/>
                <a:ea typeface="+mn-ea"/>
                <a:cs typeface="+mn-cs"/>
              </a:rPr>
              <a:t> method to validate resultant prices.</a:t>
            </a:r>
          </a:p>
          <a:p>
            <a:endParaRPr lang="en-AU" sz="1200" kern="1200" baseline="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Problems:</a:t>
            </a:r>
          </a:p>
          <a:p>
            <a:r>
              <a:rPr lang="en-AU" sz="1200" kern="1200" dirty="0" smtClean="0">
                <a:solidFill>
                  <a:schemeClr val="tx1"/>
                </a:solidFill>
                <a:effectLst/>
                <a:latin typeface="+mn-lt"/>
                <a:ea typeface="+mn-ea"/>
                <a:cs typeface="+mn-cs"/>
              </a:rPr>
              <a:t>-matching different sources, questions of coherence (are we comparing like with like?)</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-Basis of IO data - not direct observations</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-IO</a:t>
            </a:r>
            <a:r>
              <a:rPr lang="en-AU" sz="1200" kern="1200" baseline="0" dirty="0" smtClean="0">
                <a:solidFill>
                  <a:schemeClr val="tx1"/>
                </a:solidFill>
                <a:effectLst/>
                <a:latin typeface="+mn-lt"/>
                <a:ea typeface="+mn-ea"/>
                <a:cs typeface="+mn-cs"/>
              </a:rPr>
              <a:t> framework </a:t>
            </a:r>
            <a:r>
              <a:rPr lang="en-AU" sz="1200" kern="1200" dirty="0" smtClean="0">
                <a:solidFill>
                  <a:schemeClr val="tx1"/>
                </a:solidFill>
                <a:effectLst/>
                <a:latin typeface="+mn-lt"/>
                <a:ea typeface="+mn-ea"/>
                <a:cs typeface="+mn-cs"/>
              </a:rPr>
              <a:t>- </a:t>
            </a:r>
            <a:r>
              <a:rPr lang="en-AU" sz="1200" u="sng" kern="1200" dirty="0" smtClean="0">
                <a:solidFill>
                  <a:schemeClr val="tx1"/>
                </a:solidFill>
                <a:effectLst/>
                <a:latin typeface="+mn-lt"/>
                <a:ea typeface="+mn-ea"/>
                <a:cs typeface="+mn-cs"/>
              </a:rPr>
              <a:t>uniform price</a:t>
            </a:r>
            <a:r>
              <a:rPr lang="en-AU" sz="1200" u="none" kern="1200" baseline="0" dirty="0" smtClean="0">
                <a:solidFill>
                  <a:schemeClr val="tx1"/>
                </a:solidFill>
                <a:effectLst/>
                <a:latin typeface="+mn-lt"/>
                <a:ea typeface="+mn-ea"/>
                <a:cs typeface="+mn-cs"/>
              </a:rPr>
              <a:t> for each commodity throughout intermediate use </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-Purpose – used for macro-level modelling of economic relationships, individual cells frequently not robust – 700 000 cells</a:t>
            </a:r>
            <a:r>
              <a:rPr lang="en-AU" sz="1200" kern="1200" baseline="0" dirty="0" smtClean="0">
                <a:solidFill>
                  <a:schemeClr val="tx1"/>
                </a:solidFill>
                <a:effectLst/>
                <a:latin typeface="+mn-lt"/>
                <a:ea typeface="+mn-ea"/>
                <a:cs typeface="+mn-cs"/>
              </a:rPr>
              <a:t> at highest level of detail</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4F94892A-BD97-4627-BBF6-5042786675D2}" type="slidenum">
              <a:rPr lang="en-AU" smtClean="0"/>
              <a:pPr/>
              <a:t>8</a:t>
            </a:fld>
            <a:endParaRPr lang="en-AU"/>
          </a:p>
        </p:txBody>
      </p:sp>
    </p:spTree>
    <p:extLst>
      <p:ext uri="{BB962C8B-B14F-4D97-AF65-F5344CB8AC3E}">
        <p14:creationId xmlns:p14="http://schemas.microsoft.com/office/powerpoint/2010/main" xmlns="" val="1694888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-Result is implicit prices</a:t>
            </a:r>
            <a:r>
              <a:rPr lang="en-AU" sz="1200" kern="1200" baseline="0" dirty="0" smtClean="0">
                <a:solidFill>
                  <a:schemeClr val="tx1"/>
                </a:solidFill>
                <a:effectLst/>
                <a:latin typeface="+mn-lt"/>
                <a:ea typeface="+mn-ea"/>
                <a:cs typeface="+mn-cs"/>
              </a:rPr>
              <a:t> rather than trying to match an expenditure figure to a volume figure from a different source</a:t>
            </a:r>
            <a:endParaRPr lang="en-A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-ABS control of source, ongoing, means we can refine over time.</a:t>
            </a:r>
          </a:p>
        </p:txBody>
      </p:sp>
      <p:sp>
        <p:nvSpPr>
          <p:cNvPr id="4" name="Slide Number Placeholder 3"/>
          <p:cNvSpPr>
            <a:spLocks noGrp="1"/>
          </p:cNvSpPr>
          <p:nvPr>
            <p:ph type="sldNum" sz="quarter" idx="10"/>
          </p:nvPr>
        </p:nvSpPr>
        <p:spPr/>
        <p:txBody>
          <a:bodyPr/>
          <a:lstStyle/>
          <a:p>
            <a:fld id="{4F94892A-BD97-4627-BBF6-5042786675D2}" type="slidenum">
              <a:rPr lang="en-AU" smtClean="0"/>
              <a:pPr/>
              <a:t>9</a:t>
            </a:fld>
            <a:endParaRPr lang="en-AU"/>
          </a:p>
        </p:txBody>
      </p:sp>
    </p:spTree>
    <p:extLst>
      <p:ext uri="{BB962C8B-B14F-4D97-AF65-F5344CB8AC3E}">
        <p14:creationId xmlns:p14="http://schemas.microsoft.com/office/powerpoint/2010/main" xmlns="" val="2508717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-Timeliness</a:t>
            </a:r>
            <a:r>
              <a:rPr lang="en-AU" sz="1200" kern="1200" baseline="0" dirty="0" smtClean="0">
                <a:solidFill>
                  <a:schemeClr val="tx1"/>
                </a:solidFill>
                <a:effectLst/>
                <a:latin typeface="+mn-lt"/>
                <a:ea typeface="+mn-ea"/>
                <a:cs typeface="+mn-cs"/>
              </a:rPr>
              <a:t> in comparison to IO data (for 2006/7 account we were stuck publishing 2004/5) – about 18 months lag time for this method?</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-Respondents did not always report both volume purchased, and expenditure.</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What does a non-reporting of expenditure represent? Free energy? Self extracted? Respondent doesn’t know? Commercial in confidence?</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F94892A-BD97-4627-BBF6-5042786675D2}" type="slidenum">
              <a:rPr lang="en-AU" smtClean="0"/>
              <a:pPr/>
              <a:t>10</a:t>
            </a:fld>
            <a:endParaRPr lang="en-AU"/>
          </a:p>
        </p:txBody>
      </p:sp>
    </p:spTree>
    <p:extLst>
      <p:ext uri="{BB962C8B-B14F-4D97-AF65-F5344CB8AC3E}">
        <p14:creationId xmlns:p14="http://schemas.microsoft.com/office/powerpoint/2010/main" xmlns="" val="2264715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Conceptually, what we have is a valuation</a:t>
            </a:r>
            <a:r>
              <a:rPr lang="en-AU" baseline="0" dirty="0" smtClean="0"/>
              <a:t> rather than expenditure. It also does not depict margins or cost components or rebates or taxes, merely end cost for consuming entities.</a:t>
            </a:r>
          </a:p>
          <a:p>
            <a:endParaRPr lang="en-AU" baseline="0" dirty="0" smtClean="0"/>
          </a:p>
          <a:p>
            <a:r>
              <a:rPr lang="en-AU" baseline="0" dirty="0" smtClean="0"/>
              <a:t>Burden - </a:t>
            </a:r>
            <a:r>
              <a:rPr lang="en-AU" sz="1200" kern="1200" dirty="0" smtClean="0">
                <a:solidFill>
                  <a:schemeClr val="tx1"/>
                </a:solidFill>
                <a:effectLst/>
                <a:latin typeface="+mn-lt"/>
                <a:ea typeface="+mn-ea"/>
                <a:cs typeface="+mn-cs"/>
              </a:rPr>
              <a:t>Issues with finding information – as soon as you ask for volume you’re asking them to find additional documentation.</a:t>
            </a:r>
            <a:r>
              <a:rPr lang="en-AU" sz="1200" kern="1200" baseline="0" dirty="0" smtClean="0">
                <a:solidFill>
                  <a:schemeClr val="tx1"/>
                </a:solidFill>
                <a:effectLst/>
                <a:latin typeface="+mn-lt"/>
                <a:ea typeface="+mn-ea"/>
                <a:cs typeface="+mn-cs"/>
              </a:rPr>
              <a:t> Also, other agencies – NGERS </a:t>
            </a:r>
            <a:r>
              <a:rPr lang="en-AU" sz="1200" kern="1200" baseline="0" dirty="0" err="1" smtClean="0">
                <a:solidFill>
                  <a:schemeClr val="tx1"/>
                </a:solidFill>
                <a:effectLst/>
                <a:latin typeface="+mn-lt"/>
                <a:ea typeface="+mn-ea"/>
                <a:cs typeface="+mn-cs"/>
              </a:rPr>
              <a:t>etc</a:t>
            </a:r>
            <a:r>
              <a:rPr lang="en-AU" sz="1200" kern="1200" baseline="0" dirty="0" smtClean="0">
                <a:solidFill>
                  <a:schemeClr val="tx1"/>
                </a:solidFill>
                <a:effectLst/>
                <a:latin typeface="+mn-lt"/>
                <a:ea typeface="+mn-ea"/>
                <a:cs typeface="+mn-cs"/>
              </a:rPr>
              <a:t> – also ask for energy information of different types.</a:t>
            </a:r>
            <a:endParaRPr lang="en-AU" baseline="0" dirty="0" smtClean="0"/>
          </a:p>
          <a:p>
            <a:endParaRPr lang="en-AU" baseline="0" dirty="0" smtClean="0"/>
          </a:p>
          <a:p>
            <a:r>
              <a:rPr lang="en-AU" baseline="0" dirty="0" smtClean="0"/>
              <a:t>Quality – accountants generally responding, sometimes environment officers at larger companies. Not always across things like conversion factors or physical units.</a:t>
            </a:r>
          </a:p>
          <a:p>
            <a:endParaRPr lang="en-AU" baseline="0" dirty="0" smtClean="0"/>
          </a:p>
          <a:p>
            <a:r>
              <a:rPr lang="en-AU" baseline="0" dirty="0" smtClean="0"/>
              <a:t>Some fuels can’t be valued by this method of observing market prices (</a:t>
            </a:r>
            <a:r>
              <a:rPr lang="en-AU" baseline="0" dirty="0" err="1" smtClean="0"/>
              <a:t>eg</a:t>
            </a:r>
            <a:r>
              <a:rPr lang="en-AU" baseline="0" dirty="0" smtClean="0"/>
              <a:t> bagasse, maybe wood, maybe brown coal)</a:t>
            </a:r>
          </a:p>
        </p:txBody>
      </p:sp>
      <p:sp>
        <p:nvSpPr>
          <p:cNvPr id="4" name="Slide Number Placeholder 3"/>
          <p:cNvSpPr>
            <a:spLocks noGrp="1"/>
          </p:cNvSpPr>
          <p:nvPr>
            <p:ph type="sldNum" sz="quarter" idx="10"/>
          </p:nvPr>
        </p:nvSpPr>
        <p:spPr/>
        <p:txBody>
          <a:bodyPr/>
          <a:lstStyle/>
          <a:p>
            <a:fld id="{4F94892A-BD97-4627-BBF6-5042786675D2}" type="slidenum">
              <a:rPr lang="en-AU" smtClean="0"/>
              <a:pPr/>
              <a:t>11</a:t>
            </a:fld>
            <a:endParaRPr lang="en-AU"/>
          </a:p>
        </p:txBody>
      </p:sp>
    </p:spTree>
    <p:extLst>
      <p:ext uri="{BB962C8B-B14F-4D97-AF65-F5344CB8AC3E}">
        <p14:creationId xmlns:p14="http://schemas.microsoft.com/office/powerpoint/2010/main" xmlns="" val="2826564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smtClean="0"/>
              <a:t>Click to edit Master subtitle style</a:t>
            </a:r>
            <a:endParaRPr lang="en-AU"/>
          </a:p>
        </p:txBody>
      </p:sp>
      <p:sp>
        <p:nvSpPr>
          <p:cNvPr id="4" name="Date Placeholder 3"/>
          <p:cNvSpPr>
            <a:spLocks noGrp="1"/>
          </p:cNvSpPr>
          <p:nvPr>
            <p:ph type="dt" idx="10"/>
          </p:nvPr>
        </p:nvSpPr>
        <p:spPr/>
        <p:txBody>
          <a:bodyPr/>
          <a:lstStyle>
            <a:lvl1pPr>
              <a:defRPr/>
            </a:lvl1pPr>
          </a:lstStyle>
          <a:p>
            <a:fld id="{D0440723-45A3-412F-AFC0-2C3DC4A8F080}" type="datetime1">
              <a:rPr lang="en-US"/>
              <a:pPr/>
              <a:t>11/7/2013</a:t>
            </a:fld>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0E9FA778-FDA8-4CDA-91BF-DB31672DA74F}" type="slidenum">
              <a:rPr lang="en-GB"/>
              <a:pPr/>
              <a:t>‹#›</a:t>
            </a:fld>
            <a:endParaRPr lang="en-GB"/>
          </a:p>
        </p:txBody>
      </p:sp>
    </p:spTree>
    <p:extLst>
      <p:ext uri="{BB962C8B-B14F-4D97-AF65-F5344CB8AC3E}">
        <p14:creationId xmlns:p14="http://schemas.microsoft.com/office/powerpoint/2010/main" xmlns="" val="2611011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idx="10"/>
          </p:nvPr>
        </p:nvSpPr>
        <p:spPr/>
        <p:txBody>
          <a:bodyPr/>
          <a:lstStyle>
            <a:lvl1pPr>
              <a:defRPr/>
            </a:lvl1pPr>
          </a:lstStyle>
          <a:p>
            <a:fld id="{18FB7501-7376-4C14-9F2B-1ECCCE551346}" type="datetime1">
              <a:rPr lang="en-US"/>
              <a:pPr/>
              <a:t>11/7/2013</a:t>
            </a:fld>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2581FE81-7060-4A4F-BFDF-EA3A24F5C42E}" type="slidenum">
              <a:rPr lang="en-GB"/>
              <a:pPr/>
              <a:t>‹#›</a:t>
            </a:fld>
            <a:endParaRPr lang="en-GB"/>
          </a:p>
        </p:txBody>
      </p:sp>
    </p:spTree>
    <p:extLst>
      <p:ext uri="{BB962C8B-B14F-4D97-AF65-F5344CB8AC3E}">
        <p14:creationId xmlns:p14="http://schemas.microsoft.com/office/powerpoint/2010/main" xmlns="" val="2633587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6481" y="275070"/>
            <a:ext cx="1748160" cy="5849894"/>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1692001" y="275070"/>
            <a:ext cx="5106240" cy="58498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idx="10"/>
          </p:nvPr>
        </p:nvSpPr>
        <p:spPr/>
        <p:txBody>
          <a:bodyPr/>
          <a:lstStyle>
            <a:lvl1pPr>
              <a:defRPr/>
            </a:lvl1pPr>
          </a:lstStyle>
          <a:p>
            <a:fld id="{55E04DAA-6A1A-4594-8C0E-053EE4E715C5}" type="datetime1">
              <a:rPr lang="en-US"/>
              <a:pPr/>
              <a:t>11/7/2013</a:t>
            </a:fld>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8CF7F339-473E-4D80-B661-8682C3DFBD55}" type="slidenum">
              <a:rPr lang="en-GB"/>
              <a:pPr/>
              <a:t>‹#›</a:t>
            </a:fld>
            <a:endParaRPr lang="en-GB"/>
          </a:p>
        </p:txBody>
      </p:sp>
    </p:spTree>
    <p:extLst>
      <p:ext uri="{BB962C8B-B14F-4D97-AF65-F5344CB8AC3E}">
        <p14:creationId xmlns:p14="http://schemas.microsoft.com/office/powerpoint/2010/main" xmlns="" val="5648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smtClean="0"/>
              <a:t>Click to edit Master subtitle style</a:t>
            </a:r>
            <a:endParaRPr lang="en-AU"/>
          </a:p>
        </p:txBody>
      </p:sp>
      <p:sp>
        <p:nvSpPr>
          <p:cNvPr id="4" name="Date Placeholder 3"/>
          <p:cNvSpPr>
            <a:spLocks noGrp="1"/>
          </p:cNvSpPr>
          <p:nvPr>
            <p:ph type="dt" idx="10"/>
          </p:nvPr>
        </p:nvSpPr>
        <p:spPr/>
        <p:txBody>
          <a:bodyPr/>
          <a:lstStyle>
            <a:lvl1pPr>
              <a:defRPr/>
            </a:lvl1pPr>
          </a:lstStyle>
          <a:p>
            <a:fld id="{D0440723-45A3-412F-AFC0-2C3DC4A8F080}" type="datetime1">
              <a:rPr lang="en-US">
                <a:solidFill>
                  <a:srgbClr val="000000"/>
                </a:solidFill>
              </a:rPr>
              <a:pPr/>
              <a:t>11/7/2013</a:t>
            </a:fld>
            <a:endParaRPr lang="en-GB">
              <a:solidFill>
                <a:srgbClr val="000000"/>
              </a:solidFill>
            </a:endParaRPr>
          </a:p>
        </p:txBody>
      </p:sp>
      <p:sp>
        <p:nvSpPr>
          <p:cNvPr id="5" name="Footer Placeholder 4"/>
          <p:cNvSpPr>
            <a:spLocks noGrp="1"/>
          </p:cNvSpPr>
          <p:nvPr>
            <p:ph type="ftr" idx="11"/>
          </p:nvPr>
        </p:nvSpPr>
        <p:spPr/>
        <p:txBody>
          <a:bodyPr/>
          <a:lstStyle>
            <a:lvl1pPr>
              <a:defRPr/>
            </a:lvl1pPr>
          </a:lstStyle>
          <a:p>
            <a:endParaRPr lang="en-GB">
              <a:solidFill>
                <a:srgbClr val="000000"/>
              </a:solidFill>
            </a:endParaRPr>
          </a:p>
        </p:txBody>
      </p:sp>
      <p:sp>
        <p:nvSpPr>
          <p:cNvPr id="6" name="Slide Number Placeholder 5"/>
          <p:cNvSpPr>
            <a:spLocks noGrp="1"/>
          </p:cNvSpPr>
          <p:nvPr>
            <p:ph type="sldNum" idx="12"/>
          </p:nvPr>
        </p:nvSpPr>
        <p:spPr/>
        <p:txBody>
          <a:bodyPr/>
          <a:lstStyle>
            <a:lvl1pPr>
              <a:defRPr/>
            </a:lvl1pPr>
          </a:lstStyle>
          <a:p>
            <a:fld id="{0E9FA778-FDA8-4CDA-91BF-DB31672DA74F}"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xmlns="" val="172464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idx="10"/>
          </p:nvPr>
        </p:nvSpPr>
        <p:spPr/>
        <p:txBody>
          <a:bodyPr/>
          <a:lstStyle>
            <a:lvl1pPr>
              <a:defRPr/>
            </a:lvl1pPr>
          </a:lstStyle>
          <a:p>
            <a:fld id="{279C7834-A060-4A41-B799-CE4084D9B0E0}" type="datetime1">
              <a:rPr lang="en-US">
                <a:solidFill>
                  <a:srgbClr val="000000"/>
                </a:solidFill>
              </a:rPr>
              <a:pPr/>
              <a:t>11/7/2013</a:t>
            </a:fld>
            <a:endParaRPr lang="en-GB">
              <a:solidFill>
                <a:srgbClr val="000000"/>
              </a:solidFill>
            </a:endParaRPr>
          </a:p>
        </p:txBody>
      </p:sp>
      <p:sp>
        <p:nvSpPr>
          <p:cNvPr id="5" name="Footer Placeholder 4"/>
          <p:cNvSpPr>
            <a:spLocks noGrp="1"/>
          </p:cNvSpPr>
          <p:nvPr>
            <p:ph type="ftr" idx="11"/>
          </p:nvPr>
        </p:nvSpPr>
        <p:spPr/>
        <p:txBody>
          <a:bodyPr/>
          <a:lstStyle>
            <a:lvl1pPr>
              <a:defRPr/>
            </a:lvl1pPr>
          </a:lstStyle>
          <a:p>
            <a:endParaRPr lang="en-GB">
              <a:solidFill>
                <a:srgbClr val="000000"/>
              </a:solidFill>
            </a:endParaRPr>
          </a:p>
        </p:txBody>
      </p:sp>
      <p:sp>
        <p:nvSpPr>
          <p:cNvPr id="6" name="Slide Number Placeholder 5"/>
          <p:cNvSpPr>
            <a:spLocks noGrp="1"/>
          </p:cNvSpPr>
          <p:nvPr>
            <p:ph type="sldNum" idx="12"/>
          </p:nvPr>
        </p:nvSpPr>
        <p:spPr/>
        <p:txBody>
          <a:bodyPr/>
          <a:lstStyle>
            <a:lvl1pPr>
              <a:defRPr/>
            </a:lvl1pPr>
          </a:lstStyle>
          <a:p>
            <a:fld id="{94098B7D-8903-46DE-A652-F044AB7A50A7}"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xmlns="" val="32517644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l">
              <a:defRPr sz="3600" b="1" cap="all"/>
            </a:lvl1pPr>
          </a:lstStyle>
          <a:p>
            <a:r>
              <a:rPr lang="en-US" smtClean="0"/>
              <a:t>Click to edit Master title style</a:t>
            </a:r>
            <a:endParaRPr lang="en-AU"/>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BEAD463D-4865-4ECD-BA52-D625E697C98E}" type="datetime1">
              <a:rPr lang="en-US">
                <a:solidFill>
                  <a:srgbClr val="000000"/>
                </a:solidFill>
              </a:rPr>
              <a:pPr/>
              <a:t>11/7/2013</a:t>
            </a:fld>
            <a:endParaRPr lang="en-GB">
              <a:solidFill>
                <a:srgbClr val="000000"/>
              </a:solidFill>
            </a:endParaRPr>
          </a:p>
        </p:txBody>
      </p:sp>
      <p:sp>
        <p:nvSpPr>
          <p:cNvPr id="5" name="Footer Placeholder 4"/>
          <p:cNvSpPr>
            <a:spLocks noGrp="1"/>
          </p:cNvSpPr>
          <p:nvPr>
            <p:ph type="ftr" idx="11"/>
          </p:nvPr>
        </p:nvSpPr>
        <p:spPr/>
        <p:txBody>
          <a:bodyPr/>
          <a:lstStyle>
            <a:lvl1pPr>
              <a:defRPr/>
            </a:lvl1pPr>
          </a:lstStyle>
          <a:p>
            <a:endParaRPr lang="en-GB">
              <a:solidFill>
                <a:srgbClr val="000000"/>
              </a:solidFill>
            </a:endParaRPr>
          </a:p>
        </p:txBody>
      </p:sp>
      <p:sp>
        <p:nvSpPr>
          <p:cNvPr id="6" name="Slide Number Placeholder 5"/>
          <p:cNvSpPr>
            <a:spLocks noGrp="1"/>
          </p:cNvSpPr>
          <p:nvPr>
            <p:ph type="sldNum" idx="12"/>
          </p:nvPr>
        </p:nvSpPr>
        <p:spPr/>
        <p:txBody>
          <a:bodyPr/>
          <a:lstStyle>
            <a:lvl1pPr>
              <a:defRPr/>
            </a:lvl1pPr>
          </a:lstStyle>
          <a:p>
            <a:fld id="{92E3848D-144C-489E-B4FD-4ABF802C4B72}"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xmlns="" val="2190634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1692000" y="1600009"/>
            <a:ext cx="342720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257440" y="1600009"/>
            <a:ext cx="342720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idx="10"/>
          </p:nvPr>
        </p:nvSpPr>
        <p:spPr/>
        <p:txBody>
          <a:bodyPr/>
          <a:lstStyle>
            <a:lvl1pPr>
              <a:defRPr/>
            </a:lvl1pPr>
          </a:lstStyle>
          <a:p>
            <a:fld id="{89631B55-44BE-40AC-A47A-DAE273B30AD7}" type="datetime1">
              <a:rPr lang="en-US">
                <a:solidFill>
                  <a:srgbClr val="000000"/>
                </a:solidFill>
              </a:rPr>
              <a:pPr/>
              <a:t>11/7/2013</a:t>
            </a:fld>
            <a:endParaRPr lang="en-GB">
              <a:solidFill>
                <a:srgbClr val="000000"/>
              </a:solidFill>
            </a:endParaRPr>
          </a:p>
        </p:txBody>
      </p:sp>
      <p:sp>
        <p:nvSpPr>
          <p:cNvPr id="6" name="Footer Placeholder 5"/>
          <p:cNvSpPr>
            <a:spLocks noGrp="1"/>
          </p:cNvSpPr>
          <p:nvPr>
            <p:ph type="ftr" idx="11"/>
          </p:nvPr>
        </p:nvSpPr>
        <p:spPr/>
        <p:txBody>
          <a:bodyPr/>
          <a:lstStyle>
            <a:lvl1pPr>
              <a:defRPr/>
            </a:lvl1pPr>
          </a:lstStyle>
          <a:p>
            <a:endParaRPr lang="en-GB">
              <a:solidFill>
                <a:srgbClr val="000000"/>
              </a:solidFill>
            </a:endParaRPr>
          </a:p>
        </p:txBody>
      </p:sp>
      <p:sp>
        <p:nvSpPr>
          <p:cNvPr id="7" name="Slide Number Placeholder 6"/>
          <p:cNvSpPr>
            <a:spLocks noGrp="1"/>
          </p:cNvSpPr>
          <p:nvPr>
            <p:ph type="sldNum" idx="12"/>
          </p:nvPr>
        </p:nvSpPr>
        <p:spPr/>
        <p:txBody>
          <a:bodyPr/>
          <a:lstStyle>
            <a:lvl1pPr>
              <a:defRPr/>
            </a:lvl1pPr>
          </a:lstStyle>
          <a:p>
            <a:fld id="{2F9F4B7B-60D4-47D0-9631-673EE6CB4CB7}"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xmlns="" val="15697619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idx="10"/>
          </p:nvPr>
        </p:nvSpPr>
        <p:spPr/>
        <p:txBody>
          <a:bodyPr/>
          <a:lstStyle>
            <a:lvl1pPr>
              <a:defRPr/>
            </a:lvl1pPr>
          </a:lstStyle>
          <a:p>
            <a:fld id="{1593B2AF-CE75-47E9-89CB-7E4E83A5973D}" type="datetime1">
              <a:rPr lang="en-US">
                <a:solidFill>
                  <a:srgbClr val="000000"/>
                </a:solidFill>
              </a:rPr>
              <a:pPr/>
              <a:t>11/7/2013</a:t>
            </a:fld>
            <a:endParaRPr lang="en-GB">
              <a:solidFill>
                <a:srgbClr val="000000"/>
              </a:solidFill>
            </a:endParaRPr>
          </a:p>
        </p:txBody>
      </p:sp>
      <p:sp>
        <p:nvSpPr>
          <p:cNvPr id="8" name="Footer Placeholder 7"/>
          <p:cNvSpPr>
            <a:spLocks noGrp="1"/>
          </p:cNvSpPr>
          <p:nvPr>
            <p:ph type="ftr" idx="11"/>
          </p:nvPr>
        </p:nvSpPr>
        <p:spPr/>
        <p:txBody>
          <a:bodyPr/>
          <a:lstStyle>
            <a:lvl1pPr>
              <a:defRPr/>
            </a:lvl1pPr>
          </a:lstStyle>
          <a:p>
            <a:endParaRPr lang="en-GB">
              <a:solidFill>
                <a:srgbClr val="000000"/>
              </a:solidFill>
            </a:endParaRPr>
          </a:p>
        </p:txBody>
      </p:sp>
      <p:sp>
        <p:nvSpPr>
          <p:cNvPr id="9" name="Slide Number Placeholder 8"/>
          <p:cNvSpPr>
            <a:spLocks noGrp="1"/>
          </p:cNvSpPr>
          <p:nvPr>
            <p:ph type="sldNum" idx="12"/>
          </p:nvPr>
        </p:nvSpPr>
        <p:spPr/>
        <p:txBody>
          <a:bodyPr/>
          <a:lstStyle>
            <a:lvl1pPr>
              <a:defRPr/>
            </a:lvl1pPr>
          </a:lstStyle>
          <a:p>
            <a:fld id="{7B06130E-DC40-4A99-BB2F-09320CFBE182}"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xmlns="" val="3712780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idx="10"/>
          </p:nvPr>
        </p:nvSpPr>
        <p:spPr/>
        <p:txBody>
          <a:bodyPr/>
          <a:lstStyle>
            <a:lvl1pPr>
              <a:defRPr/>
            </a:lvl1pPr>
          </a:lstStyle>
          <a:p>
            <a:fld id="{E1020827-E488-4A92-9574-2F05A68890ED}" type="datetime1">
              <a:rPr lang="en-US">
                <a:solidFill>
                  <a:srgbClr val="000000"/>
                </a:solidFill>
              </a:rPr>
              <a:pPr/>
              <a:t>11/7/2013</a:t>
            </a:fld>
            <a:endParaRPr lang="en-GB">
              <a:solidFill>
                <a:srgbClr val="000000"/>
              </a:solidFill>
            </a:endParaRPr>
          </a:p>
        </p:txBody>
      </p:sp>
      <p:sp>
        <p:nvSpPr>
          <p:cNvPr id="4" name="Footer Placeholder 3"/>
          <p:cNvSpPr>
            <a:spLocks noGrp="1"/>
          </p:cNvSpPr>
          <p:nvPr>
            <p:ph type="ftr" idx="11"/>
          </p:nvPr>
        </p:nvSpPr>
        <p:spPr/>
        <p:txBody>
          <a:bodyPr/>
          <a:lstStyle>
            <a:lvl1pPr>
              <a:defRPr/>
            </a:lvl1pPr>
          </a:lstStyle>
          <a:p>
            <a:endParaRPr lang="en-GB">
              <a:solidFill>
                <a:srgbClr val="000000"/>
              </a:solidFill>
            </a:endParaRPr>
          </a:p>
        </p:txBody>
      </p:sp>
      <p:sp>
        <p:nvSpPr>
          <p:cNvPr id="5" name="Slide Number Placeholder 4"/>
          <p:cNvSpPr>
            <a:spLocks noGrp="1"/>
          </p:cNvSpPr>
          <p:nvPr>
            <p:ph type="sldNum" idx="12"/>
          </p:nvPr>
        </p:nvSpPr>
        <p:spPr/>
        <p:txBody>
          <a:bodyPr/>
          <a:lstStyle>
            <a:lvl1pPr>
              <a:defRPr/>
            </a:lvl1pPr>
          </a:lstStyle>
          <a:p>
            <a:fld id="{C1B54048-4EF5-43E5-A1D6-501BD6572098}"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xmlns="" val="2991653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B6C9F6BB-C7D2-4656-BE61-1D56B35A58D3}" type="datetime1">
              <a:rPr lang="en-US">
                <a:solidFill>
                  <a:srgbClr val="000000"/>
                </a:solidFill>
              </a:rPr>
              <a:pPr/>
              <a:t>11/7/2013</a:t>
            </a:fld>
            <a:endParaRPr lang="en-GB">
              <a:solidFill>
                <a:srgbClr val="000000"/>
              </a:solidFill>
            </a:endParaRPr>
          </a:p>
        </p:txBody>
      </p:sp>
      <p:sp>
        <p:nvSpPr>
          <p:cNvPr id="3" name="Footer Placeholder 2"/>
          <p:cNvSpPr>
            <a:spLocks noGrp="1"/>
          </p:cNvSpPr>
          <p:nvPr>
            <p:ph type="ftr" idx="11"/>
          </p:nvPr>
        </p:nvSpPr>
        <p:spPr/>
        <p:txBody>
          <a:bodyPr/>
          <a:lstStyle>
            <a:lvl1pPr>
              <a:defRPr/>
            </a:lvl1pPr>
          </a:lstStyle>
          <a:p>
            <a:endParaRPr lang="en-GB">
              <a:solidFill>
                <a:srgbClr val="000000"/>
              </a:solidFill>
            </a:endParaRPr>
          </a:p>
        </p:txBody>
      </p:sp>
      <p:sp>
        <p:nvSpPr>
          <p:cNvPr id="4" name="Slide Number Placeholder 3"/>
          <p:cNvSpPr>
            <a:spLocks noGrp="1"/>
          </p:cNvSpPr>
          <p:nvPr>
            <p:ph type="sldNum" idx="12"/>
          </p:nvPr>
        </p:nvSpPr>
        <p:spPr/>
        <p:txBody>
          <a:bodyPr/>
          <a:lstStyle>
            <a:lvl1pPr>
              <a:defRPr/>
            </a:lvl1pPr>
          </a:lstStyle>
          <a:p>
            <a:fld id="{9DD4C98B-3FB8-4E19-B72D-CA8E43ABC4A4}"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xmlns="" val="2363220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AU"/>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42B4F06C-00AE-4219-AF01-D934B5751484}" type="datetime1">
              <a:rPr lang="en-US">
                <a:solidFill>
                  <a:srgbClr val="000000"/>
                </a:solidFill>
              </a:rPr>
              <a:pPr/>
              <a:t>11/7/2013</a:t>
            </a:fld>
            <a:endParaRPr lang="en-GB">
              <a:solidFill>
                <a:srgbClr val="000000"/>
              </a:solidFill>
            </a:endParaRPr>
          </a:p>
        </p:txBody>
      </p:sp>
      <p:sp>
        <p:nvSpPr>
          <p:cNvPr id="6" name="Footer Placeholder 5"/>
          <p:cNvSpPr>
            <a:spLocks noGrp="1"/>
          </p:cNvSpPr>
          <p:nvPr>
            <p:ph type="ftr" idx="11"/>
          </p:nvPr>
        </p:nvSpPr>
        <p:spPr/>
        <p:txBody>
          <a:bodyPr/>
          <a:lstStyle>
            <a:lvl1pPr>
              <a:defRPr/>
            </a:lvl1pPr>
          </a:lstStyle>
          <a:p>
            <a:endParaRPr lang="en-GB">
              <a:solidFill>
                <a:srgbClr val="000000"/>
              </a:solidFill>
            </a:endParaRPr>
          </a:p>
        </p:txBody>
      </p:sp>
      <p:sp>
        <p:nvSpPr>
          <p:cNvPr id="7" name="Slide Number Placeholder 6"/>
          <p:cNvSpPr>
            <a:spLocks noGrp="1"/>
          </p:cNvSpPr>
          <p:nvPr>
            <p:ph type="sldNum" idx="12"/>
          </p:nvPr>
        </p:nvSpPr>
        <p:spPr/>
        <p:txBody>
          <a:bodyPr/>
          <a:lstStyle>
            <a:lvl1pPr>
              <a:defRPr/>
            </a:lvl1pPr>
          </a:lstStyle>
          <a:p>
            <a:fld id="{0996E364-9707-46F2-AF65-0A388A51A93D}"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xmlns="" val="33281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idx="10"/>
          </p:nvPr>
        </p:nvSpPr>
        <p:spPr/>
        <p:txBody>
          <a:bodyPr/>
          <a:lstStyle>
            <a:lvl1pPr>
              <a:defRPr/>
            </a:lvl1pPr>
          </a:lstStyle>
          <a:p>
            <a:fld id="{279C7834-A060-4A41-B799-CE4084D9B0E0}" type="datetime1">
              <a:rPr lang="en-US"/>
              <a:pPr/>
              <a:t>11/7/2013</a:t>
            </a:fld>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94098B7D-8903-46DE-A652-F044AB7A50A7}" type="slidenum">
              <a:rPr lang="en-GB"/>
              <a:pPr/>
              <a:t>‹#›</a:t>
            </a:fld>
            <a:endParaRPr lang="en-GB"/>
          </a:p>
        </p:txBody>
      </p:sp>
    </p:spTree>
    <p:extLst>
      <p:ext uri="{BB962C8B-B14F-4D97-AF65-F5344CB8AC3E}">
        <p14:creationId xmlns:p14="http://schemas.microsoft.com/office/powerpoint/2010/main" xmlns="" val="24817726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l">
              <a:defRPr sz="1800" b="1"/>
            </a:lvl1pPr>
          </a:lstStyle>
          <a:p>
            <a:r>
              <a:rPr lang="en-US" smtClean="0"/>
              <a:t>Click to edit Master title style</a:t>
            </a:r>
            <a:endParaRPr lang="en-AU"/>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endParaRPr lang="en-AU"/>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01E3883D-1CB3-4252-835F-92611B09A529}" type="datetime1">
              <a:rPr lang="en-US">
                <a:solidFill>
                  <a:srgbClr val="000000"/>
                </a:solidFill>
              </a:rPr>
              <a:pPr/>
              <a:t>11/7/2013</a:t>
            </a:fld>
            <a:endParaRPr lang="en-GB">
              <a:solidFill>
                <a:srgbClr val="000000"/>
              </a:solidFill>
            </a:endParaRPr>
          </a:p>
        </p:txBody>
      </p:sp>
      <p:sp>
        <p:nvSpPr>
          <p:cNvPr id="6" name="Footer Placeholder 5"/>
          <p:cNvSpPr>
            <a:spLocks noGrp="1"/>
          </p:cNvSpPr>
          <p:nvPr>
            <p:ph type="ftr" idx="11"/>
          </p:nvPr>
        </p:nvSpPr>
        <p:spPr/>
        <p:txBody>
          <a:bodyPr/>
          <a:lstStyle>
            <a:lvl1pPr>
              <a:defRPr/>
            </a:lvl1pPr>
          </a:lstStyle>
          <a:p>
            <a:endParaRPr lang="en-GB">
              <a:solidFill>
                <a:srgbClr val="000000"/>
              </a:solidFill>
            </a:endParaRPr>
          </a:p>
        </p:txBody>
      </p:sp>
      <p:sp>
        <p:nvSpPr>
          <p:cNvPr id="7" name="Slide Number Placeholder 6"/>
          <p:cNvSpPr>
            <a:spLocks noGrp="1"/>
          </p:cNvSpPr>
          <p:nvPr>
            <p:ph type="sldNum" idx="12"/>
          </p:nvPr>
        </p:nvSpPr>
        <p:spPr/>
        <p:txBody>
          <a:bodyPr/>
          <a:lstStyle>
            <a:lvl1pPr>
              <a:defRPr/>
            </a:lvl1pPr>
          </a:lstStyle>
          <a:p>
            <a:fld id="{5BF038AF-2120-45A6-BD83-4BBEC3D6D485}"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xmlns="" val="37933961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idx="10"/>
          </p:nvPr>
        </p:nvSpPr>
        <p:spPr/>
        <p:txBody>
          <a:bodyPr/>
          <a:lstStyle>
            <a:lvl1pPr>
              <a:defRPr/>
            </a:lvl1pPr>
          </a:lstStyle>
          <a:p>
            <a:fld id="{18FB7501-7376-4C14-9F2B-1ECCCE551346}" type="datetime1">
              <a:rPr lang="en-US">
                <a:solidFill>
                  <a:srgbClr val="000000"/>
                </a:solidFill>
              </a:rPr>
              <a:pPr/>
              <a:t>11/7/2013</a:t>
            </a:fld>
            <a:endParaRPr lang="en-GB">
              <a:solidFill>
                <a:srgbClr val="000000"/>
              </a:solidFill>
            </a:endParaRPr>
          </a:p>
        </p:txBody>
      </p:sp>
      <p:sp>
        <p:nvSpPr>
          <p:cNvPr id="5" name="Footer Placeholder 4"/>
          <p:cNvSpPr>
            <a:spLocks noGrp="1"/>
          </p:cNvSpPr>
          <p:nvPr>
            <p:ph type="ftr" idx="11"/>
          </p:nvPr>
        </p:nvSpPr>
        <p:spPr/>
        <p:txBody>
          <a:bodyPr/>
          <a:lstStyle>
            <a:lvl1pPr>
              <a:defRPr/>
            </a:lvl1pPr>
          </a:lstStyle>
          <a:p>
            <a:endParaRPr lang="en-GB">
              <a:solidFill>
                <a:srgbClr val="000000"/>
              </a:solidFill>
            </a:endParaRPr>
          </a:p>
        </p:txBody>
      </p:sp>
      <p:sp>
        <p:nvSpPr>
          <p:cNvPr id="6" name="Slide Number Placeholder 5"/>
          <p:cNvSpPr>
            <a:spLocks noGrp="1"/>
          </p:cNvSpPr>
          <p:nvPr>
            <p:ph type="sldNum" idx="12"/>
          </p:nvPr>
        </p:nvSpPr>
        <p:spPr/>
        <p:txBody>
          <a:bodyPr/>
          <a:lstStyle>
            <a:lvl1pPr>
              <a:defRPr/>
            </a:lvl1pPr>
          </a:lstStyle>
          <a:p>
            <a:fld id="{2581FE81-7060-4A4F-BFDF-EA3A24F5C42E}"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xmlns="" val="5581373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6481" y="275070"/>
            <a:ext cx="1748160" cy="5849894"/>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1692001" y="275070"/>
            <a:ext cx="5106240" cy="58498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idx="10"/>
          </p:nvPr>
        </p:nvSpPr>
        <p:spPr/>
        <p:txBody>
          <a:bodyPr/>
          <a:lstStyle>
            <a:lvl1pPr>
              <a:defRPr/>
            </a:lvl1pPr>
          </a:lstStyle>
          <a:p>
            <a:fld id="{55E04DAA-6A1A-4594-8C0E-053EE4E715C5}" type="datetime1">
              <a:rPr lang="en-US">
                <a:solidFill>
                  <a:srgbClr val="000000"/>
                </a:solidFill>
              </a:rPr>
              <a:pPr/>
              <a:t>11/7/2013</a:t>
            </a:fld>
            <a:endParaRPr lang="en-GB">
              <a:solidFill>
                <a:srgbClr val="000000"/>
              </a:solidFill>
            </a:endParaRPr>
          </a:p>
        </p:txBody>
      </p:sp>
      <p:sp>
        <p:nvSpPr>
          <p:cNvPr id="5" name="Footer Placeholder 4"/>
          <p:cNvSpPr>
            <a:spLocks noGrp="1"/>
          </p:cNvSpPr>
          <p:nvPr>
            <p:ph type="ftr" idx="11"/>
          </p:nvPr>
        </p:nvSpPr>
        <p:spPr/>
        <p:txBody>
          <a:bodyPr/>
          <a:lstStyle>
            <a:lvl1pPr>
              <a:defRPr/>
            </a:lvl1pPr>
          </a:lstStyle>
          <a:p>
            <a:endParaRPr lang="en-GB">
              <a:solidFill>
                <a:srgbClr val="000000"/>
              </a:solidFill>
            </a:endParaRPr>
          </a:p>
        </p:txBody>
      </p:sp>
      <p:sp>
        <p:nvSpPr>
          <p:cNvPr id="6" name="Slide Number Placeholder 5"/>
          <p:cNvSpPr>
            <a:spLocks noGrp="1"/>
          </p:cNvSpPr>
          <p:nvPr>
            <p:ph type="sldNum" idx="12"/>
          </p:nvPr>
        </p:nvSpPr>
        <p:spPr/>
        <p:txBody>
          <a:bodyPr/>
          <a:lstStyle>
            <a:lvl1pPr>
              <a:defRPr/>
            </a:lvl1pPr>
          </a:lstStyle>
          <a:p>
            <a:fld id="{8CF7F339-473E-4D80-B661-8682C3DFBD55}" type="slidenum">
              <a:rPr lang="en-GB">
                <a:solidFill>
                  <a:srgbClr val="000000"/>
                </a:solidFill>
              </a:rPr>
              <a:pPr/>
              <a:t>‹#›</a:t>
            </a:fld>
            <a:endParaRPr lang="en-GB">
              <a:solidFill>
                <a:srgbClr val="000000"/>
              </a:solidFill>
            </a:endParaRPr>
          </a:p>
        </p:txBody>
      </p:sp>
    </p:spTree>
    <p:extLst>
      <p:ext uri="{BB962C8B-B14F-4D97-AF65-F5344CB8AC3E}">
        <p14:creationId xmlns:p14="http://schemas.microsoft.com/office/powerpoint/2010/main" xmlns="" val="542371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l">
              <a:defRPr sz="3600" b="1" cap="all"/>
            </a:lvl1pPr>
          </a:lstStyle>
          <a:p>
            <a:r>
              <a:rPr lang="en-US" smtClean="0"/>
              <a:t>Click to edit Master title style</a:t>
            </a:r>
            <a:endParaRPr lang="en-AU"/>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BEAD463D-4865-4ECD-BA52-D625E697C98E}" type="datetime1">
              <a:rPr lang="en-US"/>
              <a:pPr/>
              <a:t>11/7/2013</a:t>
            </a:fld>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92E3848D-144C-489E-B4FD-4ABF802C4B72}" type="slidenum">
              <a:rPr lang="en-GB"/>
              <a:pPr/>
              <a:t>‹#›</a:t>
            </a:fld>
            <a:endParaRPr lang="en-GB"/>
          </a:p>
        </p:txBody>
      </p:sp>
    </p:spTree>
    <p:extLst>
      <p:ext uri="{BB962C8B-B14F-4D97-AF65-F5344CB8AC3E}">
        <p14:creationId xmlns:p14="http://schemas.microsoft.com/office/powerpoint/2010/main" xmlns="" val="2917540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1692000" y="1600009"/>
            <a:ext cx="342720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257440" y="1600009"/>
            <a:ext cx="342720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idx="10"/>
          </p:nvPr>
        </p:nvSpPr>
        <p:spPr/>
        <p:txBody>
          <a:bodyPr/>
          <a:lstStyle>
            <a:lvl1pPr>
              <a:defRPr/>
            </a:lvl1pPr>
          </a:lstStyle>
          <a:p>
            <a:fld id="{89631B55-44BE-40AC-A47A-DAE273B30AD7}" type="datetime1">
              <a:rPr lang="en-US"/>
              <a:pPr/>
              <a:t>11/7/2013</a:t>
            </a:fld>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2F9F4B7B-60D4-47D0-9631-673EE6CB4CB7}" type="slidenum">
              <a:rPr lang="en-GB"/>
              <a:pPr/>
              <a:t>‹#›</a:t>
            </a:fld>
            <a:endParaRPr lang="en-GB"/>
          </a:p>
        </p:txBody>
      </p:sp>
    </p:spTree>
    <p:extLst>
      <p:ext uri="{BB962C8B-B14F-4D97-AF65-F5344CB8AC3E}">
        <p14:creationId xmlns:p14="http://schemas.microsoft.com/office/powerpoint/2010/main" xmlns="" val="331635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idx="10"/>
          </p:nvPr>
        </p:nvSpPr>
        <p:spPr/>
        <p:txBody>
          <a:bodyPr/>
          <a:lstStyle>
            <a:lvl1pPr>
              <a:defRPr/>
            </a:lvl1pPr>
          </a:lstStyle>
          <a:p>
            <a:fld id="{1593B2AF-CE75-47E9-89CB-7E4E83A5973D}" type="datetime1">
              <a:rPr lang="en-US"/>
              <a:pPr/>
              <a:t>11/7/2013</a:t>
            </a:fld>
            <a:endParaRPr lang="en-GB"/>
          </a:p>
        </p:txBody>
      </p:sp>
      <p:sp>
        <p:nvSpPr>
          <p:cNvPr id="8" name="Footer Placeholder 7"/>
          <p:cNvSpPr>
            <a:spLocks noGrp="1"/>
          </p:cNvSpPr>
          <p:nvPr>
            <p:ph type="ftr" idx="11"/>
          </p:nvPr>
        </p:nvSpPr>
        <p:spPr/>
        <p:txBody>
          <a:bodyPr/>
          <a:lstStyle>
            <a:lvl1pPr>
              <a:defRPr/>
            </a:lvl1pPr>
          </a:lstStyle>
          <a:p>
            <a:endParaRPr lang="en-GB"/>
          </a:p>
        </p:txBody>
      </p:sp>
      <p:sp>
        <p:nvSpPr>
          <p:cNvPr id="9" name="Slide Number Placeholder 8"/>
          <p:cNvSpPr>
            <a:spLocks noGrp="1"/>
          </p:cNvSpPr>
          <p:nvPr>
            <p:ph type="sldNum" idx="12"/>
          </p:nvPr>
        </p:nvSpPr>
        <p:spPr/>
        <p:txBody>
          <a:bodyPr/>
          <a:lstStyle>
            <a:lvl1pPr>
              <a:defRPr/>
            </a:lvl1pPr>
          </a:lstStyle>
          <a:p>
            <a:fld id="{7B06130E-DC40-4A99-BB2F-09320CFBE182}" type="slidenum">
              <a:rPr lang="en-GB"/>
              <a:pPr/>
              <a:t>‹#›</a:t>
            </a:fld>
            <a:endParaRPr lang="en-GB"/>
          </a:p>
        </p:txBody>
      </p:sp>
    </p:spTree>
    <p:extLst>
      <p:ext uri="{BB962C8B-B14F-4D97-AF65-F5344CB8AC3E}">
        <p14:creationId xmlns:p14="http://schemas.microsoft.com/office/powerpoint/2010/main" xmlns="" val="582098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idx="10"/>
          </p:nvPr>
        </p:nvSpPr>
        <p:spPr/>
        <p:txBody>
          <a:bodyPr/>
          <a:lstStyle>
            <a:lvl1pPr>
              <a:defRPr/>
            </a:lvl1pPr>
          </a:lstStyle>
          <a:p>
            <a:fld id="{E1020827-E488-4A92-9574-2F05A68890ED}" type="datetime1">
              <a:rPr lang="en-US"/>
              <a:pPr/>
              <a:t>11/7/2013</a:t>
            </a:fld>
            <a:endParaRPr lang="en-GB"/>
          </a:p>
        </p:txBody>
      </p:sp>
      <p:sp>
        <p:nvSpPr>
          <p:cNvPr id="4" name="Footer Placeholder 3"/>
          <p:cNvSpPr>
            <a:spLocks noGrp="1"/>
          </p:cNvSpPr>
          <p:nvPr>
            <p:ph type="ftr" idx="11"/>
          </p:nvPr>
        </p:nvSpPr>
        <p:spPr/>
        <p:txBody>
          <a:bodyPr/>
          <a:lstStyle>
            <a:lvl1pPr>
              <a:defRPr/>
            </a:lvl1pPr>
          </a:lstStyle>
          <a:p>
            <a:endParaRPr lang="en-GB"/>
          </a:p>
        </p:txBody>
      </p:sp>
      <p:sp>
        <p:nvSpPr>
          <p:cNvPr id="5" name="Slide Number Placeholder 4"/>
          <p:cNvSpPr>
            <a:spLocks noGrp="1"/>
          </p:cNvSpPr>
          <p:nvPr>
            <p:ph type="sldNum" idx="12"/>
          </p:nvPr>
        </p:nvSpPr>
        <p:spPr/>
        <p:txBody>
          <a:bodyPr/>
          <a:lstStyle>
            <a:lvl1pPr>
              <a:defRPr/>
            </a:lvl1pPr>
          </a:lstStyle>
          <a:p>
            <a:fld id="{C1B54048-4EF5-43E5-A1D6-501BD6572098}" type="slidenum">
              <a:rPr lang="en-GB"/>
              <a:pPr/>
              <a:t>‹#›</a:t>
            </a:fld>
            <a:endParaRPr lang="en-GB"/>
          </a:p>
        </p:txBody>
      </p:sp>
    </p:spTree>
    <p:extLst>
      <p:ext uri="{BB962C8B-B14F-4D97-AF65-F5344CB8AC3E}">
        <p14:creationId xmlns:p14="http://schemas.microsoft.com/office/powerpoint/2010/main" xmlns="" val="2167448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B6C9F6BB-C7D2-4656-BE61-1D56B35A58D3}" type="datetime1">
              <a:rPr lang="en-US"/>
              <a:pPr/>
              <a:t>11/7/2013</a:t>
            </a:fld>
            <a:endParaRPr lang="en-GB"/>
          </a:p>
        </p:txBody>
      </p:sp>
      <p:sp>
        <p:nvSpPr>
          <p:cNvPr id="3" name="Footer Placeholder 2"/>
          <p:cNvSpPr>
            <a:spLocks noGrp="1"/>
          </p:cNvSpPr>
          <p:nvPr>
            <p:ph type="ftr" idx="11"/>
          </p:nvPr>
        </p:nvSpPr>
        <p:spPr/>
        <p:txBody>
          <a:bodyPr/>
          <a:lstStyle>
            <a:lvl1pPr>
              <a:defRPr/>
            </a:lvl1pPr>
          </a:lstStyle>
          <a:p>
            <a:endParaRPr lang="en-GB"/>
          </a:p>
        </p:txBody>
      </p:sp>
      <p:sp>
        <p:nvSpPr>
          <p:cNvPr id="4" name="Slide Number Placeholder 3"/>
          <p:cNvSpPr>
            <a:spLocks noGrp="1"/>
          </p:cNvSpPr>
          <p:nvPr>
            <p:ph type="sldNum" idx="12"/>
          </p:nvPr>
        </p:nvSpPr>
        <p:spPr/>
        <p:txBody>
          <a:bodyPr/>
          <a:lstStyle>
            <a:lvl1pPr>
              <a:defRPr/>
            </a:lvl1pPr>
          </a:lstStyle>
          <a:p>
            <a:fld id="{9DD4C98B-3FB8-4E19-B72D-CA8E43ABC4A4}" type="slidenum">
              <a:rPr lang="en-GB"/>
              <a:pPr/>
              <a:t>‹#›</a:t>
            </a:fld>
            <a:endParaRPr lang="en-GB"/>
          </a:p>
        </p:txBody>
      </p:sp>
    </p:spTree>
    <p:extLst>
      <p:ext uri="{BB962C8B-B14F-4D97-AF65-F5344CB8AC3E}">
        <p14:creationId xmlns:p14="http://schemas.microsoft.com/office/powerpoint/2010/main" xmlns="" val="18875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AU"/>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42B4F06C-00AE-4219-AF01-D934B5751484}" type="datetime1">
              <a:rPr lang="en-US"/>
              <a:pPr/>
              <a:t>11/7/2013</a:t>
            </a:fld>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0996E364-9707-46F2-AF65-0A388A51A93D}" type="slidenum">
              <a:rPr lang="en-GB"/>
              <a:pPr/>
              <a:t>‹#›</a:t>
            </a:fld>
            <a:endParaRPr lang="en-GB"/>
          </a:p>
        </p:txBody>
      </p:sp>
    </p:spTree>
    <p:extLst>
      <p:ext uri="{BB962C8B-B14F-4D97-AF65-F5344CB8AC3E}">
        <p14:creationId xmlns:p14="http://schemas.microsoft.com/office/powerpoint/2010/main" xmlns="" val="953638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l">
              <a:defRPr sz="1800" b="1"/>
            </a:lvl1pPr>
          </a:lstStyle>
          <a:p>
            <a:r>
              <a:rPr lang="en-US" smtClean="0"/>
              <a:t>Click to edit Master title style</a:t>
            </a:r>
            <a:endParaRPr lang="en-AU"/>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endParaRPr lang="en-AU"/>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01E3883D-1CB3-4252-835F-92611B09A529}" type="datetime1">
              <a:rPr lang="en-US"/>
              <a:pPr/>
              <a:t>11/7/2013</a:t>
            </a:fld>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5BF038AF-2120-45A6-BD83-4BBEC3D6D485}" type="slidenum">
              <a:rPr lang="en-GB"/>
              <a:pPr/>
              <a:t>‹#›</a:t>
            </a:fld>
            <a:endParaRPr lang="en-GB"/>
          </a:p>
        </p:txBody>
      </p:sp>
    </p:spTree>
    <p:extLst>
      <p:ext uri="{BB962C8B-B14F-4D97-AF65-F5344CB8AC3E}">
        <p14:creationId xmlns:p14="http://schemas.microsoft.com/office/powerpoint/2010/main" xmlns="" val="3840048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dt"/>
          </p:nvPr>
        </p:nvSpPr>
        <p:spPr bwMode="auto">
          <a:xfrm>
            <a:off x="0" y="0"/>
            <a:ext cx="1440" cy="1700096"/>
          </a:xfrm>
          <a:prstGeom prst="rect">
            <a:avLst/>
          </a:prstGeom>
          <a:noFill/>
          <a:ln>
            <a:noFill/>
          </a:ln>
          <a:extLst>
            <a:ext uri="{909E8E84-426E-40DD-AFC4-6F175D3DCCD1}">
              <a14:hiddenFill xmlns:a14="http://schemas.microsoft.com/office/drawing/2010/main" xmlns="">
                <a:solidFill>
                  <a:srgbClr val="BBE0E3"/>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82945" tIns="41473" rIns="82945" bIns="41473" numCol="1" anchor="t" anchorCtr="0" compatLnSpc="1">
            <a:prstTxWarp prst="textNoShape">
              <a:avLst/>
            </a:prstTxWarp>
            <a:spAutoFit/>
          </a:bodyPr>
          <a:lstStyle>
            <a:lvl1pPr hangingPunct="1">
              <a:lnSpc>
                <a:spcPct val="101000"/>
              </a:lnSpc>
              <a:buSzPct val="100000"/>
              <a:buFont typeface="Arial" charset="0"/>
              <a:buNone/>
              <a:tabLst>
                <a:tab pos="0" algn="l"/>
                <a:tab pos="829452" algn="l"/>
                <a:tab pos="1658904" algn="l"/>
                <a:tab pos="2488357" algn="l"/>
                <a:tab pos="3317809" algn="l"/>
                <a:tab pos="4147261" algn="l"/>
                <a:tab pos="4976713" algn="l"/>
                <a:tab pos="5806166" algn="l"/>
                <a:tab pos="6635618" algn="l"/>
                <a:tab pos="7465070" algn="l"/>
                <a:tab pos="8294522" algn="l"/>
                <a:tab pos="9123975" algn="l"/>
              </a:tabLst>
              <a:defRPr sz="1300">
                <a:latin typeface="+mn-lt"/>
                <a:cs typeface="Arial" charset="0"/>
              </a:defRPr>
            </a:lvl1pPr>
          </a:lstStyle>
          <a:p>
            <a:pPr defTabSz="414726" fontAlgn="base">
              <a:spcBef>
                <a:spcPct val="0"/>
              </a:spcBef>
              <a:spcAft>
                <a:spcPct val="0"/>
              </a:spcAft>
              <a:buClr>
                <a:srgbClr val="000000"/>
              </a:buClr>
            </a:pPr>
            <a:fld id="{B57C25FF-3935-4907-B32E-F417110CF697}" type="datetime1">
              <a:rPr lang="en-US" smtClean="0">
                <a:solidFill>
                  <a:srgbClr val="000000"/>
                </a:solidFill>
              </a:rPr>
              <a:pPr defTabSz="414726" fontAlgn="base">
                <a:spcBef>
                  <a:spcPct val="0"/>
                </a:spcBef>
                <a:spcAft>
                  <a:spcPct val="0"/>
                </a:spcAft>
                <a:buClr>
                  <a:srgbClr val="000000"/>
                </a:buClr>
              </a:pPr>
              <a:t>11/7/2013</a:t>
            </a:fld>
            <a:endParaRPr lang="en-GB" smtClean="0">
              <a:solidFill>
                <a:srgbClr val="000000"/>
              </a:solidFill>
            </a:endParaRPr>
          </a:p>
        </p:txBody>
      </p:sp>
      <p:sp>
        <p:nvSpPr>
          <p:cNvPr id="3074" name="Rectangle 2"/>
          <p:cNvSpPr>
            <a:spLocks noGrp="1" noChangeArrowheads="1"/>
          </p:cNvSpPr>
          <p:nvPr>
            <p:ph type="ftr" idx="1"/>
          </p:nvPr>
        </p:nvSpPr>
        <p:spPr bwMode="auto">
          <a:xfrm>
            <a:off x="0" y="0"/>
            <a:ext cx="1440" cy="285799"/>
          </a:xfrm>
          <a:prstGeom prst="rect">
            <a:avLst/>
          </a:prstGeom>
          <a:noFill/>
          <a:ln>
            <a:noFill/>
          </a:ln>
          <a:extLst>
            <a:ext uri="{909E8E84-426E-40DD-AFC4-6F175D3DCCD1}">
              <a14:hiddenFill xmlns:a14="http://schemas.microsoft.com/office/drawing/2010/main" xmlns="">
                <a:solidFill>
                  <a:srgbClr val="BBE0E3"/>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82945" tIns="41473" rIns="82945" bIns="41473" numCol="1" anchor="t" anchorCtr="0" compatLnSpc="1">
            <a:prstTxWarp prst="textNoShape">
              <a:avLst/>
            </a:prstTxWarp>
            <a:spAutoFit/>
          </a:bodyPr>
          <a:lstStyle>
            <a:lvl1pPr algn="ctr" hangingPunct="1">
              <a:lnSpc>
                <a:spcPct val="101000"/>
              </a:lnSpc>
              <a:buSzPct val="100000"/>
              <a:buFont typeface="Arial" charset="0"/>
              <a:buNone/>
              <a:tabLst>
                <a:tab pos="0" algn="l"/>
                <a:tab pos="829452" algn="l"/>
                <a:tab pos="1658904" algn="l"/>
                <a:tab pos="2488357" algn="l"/>
                <a:tab pos="3317809" algn="l"/>
                <a:tab pos="4147261" algn="l"/>
                <a:tab pos="4976713" algn="l"/>
                <a:tab pos="5806166" algn="l"/>
                <a:tab pos="6635618" algn="l"/>
                <a:tab pos="7465070" algn="l"/>
                <a:tab pos="8294522" algn="l"/>
                <a:tab pos="9123975" algn="l"/>
              </a:tabLst>
              <a:defRPr sz="1300">
                <a:latin typeface="+mn-lt"/>
                <a:cs typeface="Arial" charset="0"/>
              </a:defRPr>
            </a:lvl1pPr>
          </a:lstStyle>
          <a:p>
            <a:pPr defTabSz="414726" fontAlgn="base">
              <a:spcBef>
                <a:spcPct val="0"/>
              </a:spcBef>
              <a:spcAft>
                <a:spcPct val="0"/>
              </a:spcAft>
              <a:buClr>
                <a:srgbClr val="000000"/>
              </a:buClr>
            </a:pPr>
            <a:endParaRPr lang="en-GB" smtClean="0">
              <a:solidFill>
                <a:srgbClr val="000000"/>
              </a:solidFill>
            </a:endParaRPr>
          </a:p>
        </p:txBody>
      </p:sp>
      <p:sp>
        <p:nvSpPr>
          <p:cNvPr id="3075" name="Rectangle 3"/>
          <p:cNvSpPr>
            <a:spLocks noGrp="1" noChangeArrowheads="1"/>
          </p:cNvSpPr>
          <p:nvPr>
            <p:ph type="sldNum" idx="2"/>
          </p:nvPr>
        </p:nvSpPr>
        <p:spPr bwMode="auto">
          <a:xfrm>
            <a:off x="0" y="0"/>
            <a:ext cx="1440" cy="689884"/>
          </a:xfrm>
          <a:prstGeom prst="rect">
            <a:avLst/>
          </a:prstGeom>
          <a:noFill/>
          <a:ln>
            <a:noFill/>
          </a:ln>
          <a:extLst>
            <a:ext uri="{909E8E84-426E-40DD-AFC4-6F175D3DCCD1}">
              <a14:hiddenFill xmlns:a14="http://schemas.microsoft.com/office/drawing/2010/main" xmlns="">
                <a:solidFill>
                  <a:srgbClr val="BBE0E3"/>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82945" tIns="41473" rIns="82945" bIns="41473" numCol="1" anchor="t" anchorCtr="0" compatLnSpc="1">
            <a:prstTxWarp prst="textNoShape">
              <a:avLst/>
            </a:prstTxWarp>
            <a:spAutoFit/>
          </a:bodyPr>
          <a:lstStyle>
            <a:lvl1pPr algn="r" hangingPunct="1">
              <a:lnSpc>
                <a:spcPct val="101000"/>
              </a:lnSpc>
              <a:buSzPct val="100000"/>
              <a:buFont typeface="Arial" charset="0"/>
              <a:buNone/>
              <a:tabLst>
                <a:tab pos="0" algn="l"/>
                <a:tab pos="829452" algn="l"/>
                <a:tab pos="1658904" algn="l"/>
                <a:tab pos="2488357" algn="l"/>
                <a:tab pos="3317809" algn="l"/>
                <a:tab pos="4147261" algn="l"/>
                <a:tab pos="4976713" algn="l"/>
                <a:tab pos="5806166" algn="l"/>
                <a:tab pos="6635618" algn="l"/>
                <a:tab pos="7465070" algn="l"/>
                <a:tab pos="8294522" algn="l"/>
                <a:tab pos="9123975" algn="l"/>
              </a:tabLst>
              <a:defRPr sz="1300">
                <a:latin typeface="+mn-lt"/>
                <a:cs typeface="Arial" charset="0"/>
              </a:defRPr>
            </a:lvl1pPr>
          </a:lstStyle>
          <a:p>
            <a:pPr defTabSz="414726" fontAlgn="base">
              <a:spcBef>
                <a:spcPct val="0"/>
              </a:spcBef>
              <a:spcAft>
                <a:spcPct val="0"/>
              </a:spcAft>
              <a:buClr>
                <a:srgbClr val="000000"/>
              </a:buClr>
            </a:pPr>
            <a:fld id="{425E664E-7E9D-45EB-BD99-1B52D9EA384E}" type="slidenum">
              <a:rPr lang="en-GB" smtClean="0">
                <a:solidFill>
                  <a:srgbClr val="000000"/>
                </a:solidFill>
              </a:rPr>
              <a:pPr defTabSz="414726" fontAlgn="base">
                <a:spcBef>
                  <a:spcPct val="0"/>
                </a:spcBef>
                <a:spcAft>
                  <a:spcPct val="0"/>
                </a:spcAft>
                <a:buClr>
                  <a:srgbClr val="000000"/>
                </a:buClr>
              </a:pPr>
              <a:t>‹#›</a:t>
            </a:fld>
            <a:endParaRPr lang="en-GB" smtClean="0">
              <a:solidFill>
                <a:srgbClr val="000000"/>
              </a:solidFill>
            </a:endParaRPr>
          </a:p>
        </p:txBody>
      </p:sp>
      <p:sp>
        <p:nvSpPr>
          <p:cNvPr id="3076" name="Rectangle 4"/>
          <p:cNvSpPr>
            <a:spLocks noGrp="1" noChangeArrowheads="1"/>
          </p:cNvSpPr>
          <p:nvPr>
            <p:ph type="title"/>
          </p:nvPr>
        </p:nvSpPr>
        <p:spPr bwMode="auto">
          <a:xfrm>
            <a:off x="1692000" y="275070"/>
            <a:ext cx="6992640" cy="1142039"/>
          </a:xfrm>
          <a:prstGeom prst="rect">
            <a:avLst/>
          </a:prstGeom>
          <a:noFill/>
          <a:ln>
            <a:noFill/>
          </a:ln>
          <a:effectLst/>
          <a:extLst>
            <a:ext uri="{909E8E84-426E-40DD-AFC4-6F175D3DCCD1}">
              <a14:hiddenFill xmlns:a14="http://schemas.microsoft.com/office/drawing/2010/main" xmlns="">
                <a:solidFill>
                  <a:srgbClr val="BBE0E3"/>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2945" tIns="41473" rIns="82945" bIns="41473" numCol="1" anchor="ctr" anchorCtr="0" compatLnSpc="1">
            <a:prstTxWarp prst="textNoShape">
              <a:avLst/>
            </a:prstTxWarp>
          </a:bodyPr>
          <a:lstStyle/>
          <a:p>
            <a:pPr lvl="0"/>
            <a:r>
              <a:rPr lang="en-GB" smtClean="0"/>
              <a:t>Click to edit the title text format</a:t>
            </a:r>
          </a:p>
        </p:txBody>
      </p:sp>
      <p:sp>
        <p:nvSpPr>
          <p:cNvPr id="3077" name="Rectangle 5"/>
          <p:cNvSpPr>
            <a:spLocks noGrp="1" noChangeArrowheads="1"/>
          </p:cNvSpPr>
          <p:nvPr>
            <p:ph type="body" idx="1"/>
          </p:nvPr>
        </p:nvSpPr>
        <p:spPr bwMode="auto">
          <a:xfrm>
            <a:off x="1692000" y="1600009"/>
            <a:ext cx="6992640" cy="4524955"/>
          </a:xfrm>
          <a:prstGeom prst="rect">
            <a:avLst/>
          </a:prstGeom>
          <a:noFill/>
          <a:ln>
            <a:noFill/>
          </a:ln>
          <a:effectLst/>
          <a:extLst>
            <a:ext uri="{909E8E84-426E-40DD-AFC4-6F175D3DCCD1}">
              <a14:hiddenFill xmlns:a14="http://schemas.microsoft.com/office/drawing/2010/main" xmlns="">
                <a:solidFill>
                  <a:srgbClr val="BBE0E3"/>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2945" tIns="41473" rIns="82945" bIns="41473"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extLst>
      <p:ext uri="{BB962C8B-B14F-4D97-AF65-F5344CB8AC3E}">
        <p14:creationId xmlns:p14="http://schemas.microsoft.com/office/powerpoint/2010/main" xmlns="" val="132571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14726" rtl="0" fontAlgn="base">
        <a:spcBef>
          <a:spcPct val="0"/>
        </a:spcBef>
        <a:spcAft>
          <a:spcPct val="0"/>
        </a:spcAft>
        <a:buClr>
          <a:srgbClr val="000000"/>
        </a:buClr>
        <a:buSzPct val="100000"/>
        <a:buFont typeface="Arial" charset="0"/>
        <a:defRPr sz="4000">
          <a:solidFill>
            <a:srgbClr val="000000"/>
          </a:solidFill>
          <a:latin typeface="+mj-lt"/>
          <a:ea typeface="+mj-ea"/>
          <a:cs typeface="+mj-cs"/>
        </a:defRPr>
      </a:lvl1pPr>
      <a:lvl2pPr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2pPr>
      <a:lvl3pPr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3pPr>
      <a:lvl4pPr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4pPr>
      <a:lvl5pPr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5pPr>
      <a:lvl6pPr marL="414726"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6pPr>
      <a:lvl7pPr marL="829452"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7pPr>
      <a:lvl8pPr marL="1244178"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8pPr>
      <a:lvl9pPr marL="1658904"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9pPr>
    </p:titleStyle>
    <p:bodyStyle>
      <a:lvl1pPr marL="309605" indent="-309605" algn="l" defTabSz="414726" rtl="0" fontAlgn="base">
        <a:spcBef>
          <a:spcPts val="726"/>
        </a:spcBef>
        <a:spcAft>
          <a:spcPct val="0"/>
        </a:spcAft>
        <a:buClr>
          <a:srgbClr val="000000"/>
        </a:buClr>
        <a:buSzPct val="100000"/>
        <a:buFont typeface="Arial" charset="0"/>
        <a:buChar char="•"/>
        <a:defRPr sz="2900">
          <a:solidFill>
            <a:srgbClr val="000000"/>
          </a:solidFill>
          <a:latin typeface="+mn-lt"/>
          <a:ea typeface="+mn-ea"/>
          <a:cs typeface="+mn-cs"/>
        </a:defRPr>
      </a:lvl1pPr>
      <a:lvl2pPr marL="672490" indent="-257764" algn="l" defTabSz="414726" rtl="0" fontAlgn="base">
        <a:spcBef>
          <a:spcPts val="635"/>
        </a:spcBef>
        <a:spcAft>
          <a:spcPct val="0"/>
        </a:spcAft>
        <a:buClr>
          <a:srgbClr val="000000"/>
        </a:buClr>
        <a:buSzPct val="100000"/>
        <a:buFont typeface="Arial" charset="0"/>
        <a:buChar char="–"/>
        <a:defRPr sz="2500">
          <a:solidFill>
            <a:srgbClr val="000000"/>
          </a:solidFill>
          <a:latin typeface="+mn-lt"/>
          <a:ea typeface="+mn-ea"/>
          <a:cs typeface="+mn-cs"/>
        </a:defRPr>
      </a:lvl2pPr>
      <a:lvl3pPr marL="1036815" indent="-207363" algn="l" defTabSz="414726" rtl="0" fontAlgn="base">
        <a:spcBef>
          <a:spcPts val="544"/>
        </a:spcBef>
        <a:spcAft>
          <a:spcPct val="0"/>
        </a:spcAft>
        <a:buClr>
          <a:srgbClr val="000000"/>
        </a:buClr>
        <a:buSzPct val="100000"/>
        <a:buFont typeface="Arial" charset="0"/>
        <a:buChar char="•"/>
        <a:defRPr sz="2200">
          <a:solidFill>
            <a:srgbClr val="000000"/>
          </a:solidFill>
          <a:latin typeface="+mn-lt"/>
          <a:ea typeface="+mn-ea"/>
          <a:cs typeface="+mn-cs"/>
        </a:defRPr>
      </a:lvl3pPr>
      <a:lvl4pPr marL="1451541"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4pPr>
      <a:lvl5pPr marL="1866268"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5pPr>
      <a:lvl6pPr marL="2280994"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6pPr>
      <a:lvl7pPr marL="2695720"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7pPr>
      <a:lvl8pPr marL="3110446"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8pPr>
      <a:lvl9pPr marL="3525172"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9pPr>
    </p:bodyStyle>
    <p:otherStyle>
      <a:defPPr>
        <a:defRPr lang="en-US"/>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dt"/>
          </p:nvPr>
        </p:nvSpPr>
        <p:spPr bwMode="auto">
          <a:xfrm>
            <a:off x="0" y="0"/>
            <a:ext cx="1440" cy="1700096"/>
          </a:xfrm>
          <a:prstGeom prst="rect">
            <a:avLst/>
          </a:prstGeom>
          <a:noFill/>
          <a:ln>
            <a:noFill/>
          </a:ln>
          <a:extLst>
            <a:ext uri="{909E8E84-426E-40DD-AFC4-6F175D3DCCD1}">
              <a14:hiddenFill xmlns:a14="http://schemas.microsoft.com/office/drawing/2010/main" xmlns="">
                <a:solidFill>
                  <a:srgbClr val="BBE0E3"/>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82945" tIns="41473" rIns="82945" bIns="41473" numCol="1" anchor="t" anchorCtr="0" compatLnSpc="1">
            <a:prstTxWarp prst="textNoShape">
              <a:avLst/>
            </a:prstTxWarp>
            <a:spAutoFit/>
          </a:bodyPr>
          <a:lstStyle>
            <a:lvl1pPr hangingPunct="1">
              <a:lnSpc>
                <a:spcPct val="101000"/>
              </a:lnSpc>
              <a:buSzPct val="100000"/>
              <a:buFont typeface="Arial" charset="0"/>
              <a:buNone/>
              <a:tabLst>
                <a:tab pos="0" algn="l"/>
                <a:tab pos="829452" algn="l"/>
                <a:tab pos="1658904" algn="l"/>
                <a:tab pos="2488357" algn="l"/>
                <a:tab pos="3317809" algn="l"/>
                <a:tab pos="4147261" algn="l"/>
                <a:tab pos="4976713" algn="l"/>
                <a:tab pos="5806166" algn="l"/>
                <a:tab pos="6635618" algn="l"/>
                <a:tab pos="7465070" algn="l"/>
                <a:tab pos="8294522" algn="l"/>
                <a:tab pos="9123975" algn="l"/>
              </a:tabLst>
              <a:defRPr sz="1300">
                <a:latin typeface="+mn-lt"/>
                <a:cs typeface="Arial" charset="0"/>
              </a:defRPr>
            </a:lvl1pPr>
          </a:lstStyle>
          <a:p>
            <a:pPr defTabSz="414726" fontAlgn="base">
              <a:spcBef>
                <a:spcPct val="0"/>
              </a:spcBef>
              <a:spcAft>
                <a:spcPct val="0"/>
              </a:spcAft>
              <a:buClr>
                <a:srgbClr val="000000"/>
              </a:buClr>
            </a:pPr>
            <a:fld id="{B57C25FF-3935-4907-B32E-F417110CF697}" type="datetime1">
              <a:rPr lang="en-US" smtClean="0">
                <a:solidFill>
                  <a:srgbClr val="000000"/>
                </a:solidFill>
              </a:rPr>
              <a:pPr defTabSz="414726" fontAlgn="base">
                <a:spcBef>
                  <a:spcPct val="0"/>
                </a:spcBef>
                <a:spcAft>
                  <a:spcPct val="0"/>
                </a:spcAft>
                <a:buClr>
                  <a:srgbClr val="000000"/>
                </a:buClr>
              </a:pPr>
              <a:t>11/7/2013</a:t>
            </a:fld>
            <a:endParaRPr lang="en-GB" smtClean="0">
              <a:solidFill>
                <a:srgbClr val="000000"/>
              </a:solidFill>
            </a:endParaRPr>
          </a:p>
        </p:txBody>
      </p:sp>
      <p:sp>
        <p:nvSpPr>
          <p:cNvPr id="3074" name="Rectangle 2"/>
          <p:cNvSpPr>
            <a:spLocks noGrp="1" noChangeArrowheads="1"/>
          </p:cNvSpPr>
          <p:nvPr>
            <p:ph type="ftr" idx="1"/>
          </p:nvPr>
        </p:nvSpPr>
        <p:spPr bwMode="auto">
          <a:xfrm>
            <a:off x="0" y="0"/>
            <a:ext cx="1440" cy="285799"/>
          </a:xfrm>
          <a:prstGeom prst="rect">
            <a:avLst/>
          </a:prstGeom>
          <a:noFill/>
          <a:ln>
            <a:noFill/>
          </a:ln>
          <a:extLst>
            <a:ext uri="{909E8E84-426E-40DD-AFC4-6F175D3DCCD1}">
              <a14:hiddenFill xmlns:a14="http://schemas.microsoft.com/office/drawing/2010/main" xmlns="">
                <a:solidFill>
                  <a:srgbClr val="BBE0E3"/>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82945" tIns="41473" rIns="82945" bIns="41473" numCol="1" anchor="t" anchorCtr="0" compatLnSpc="1">
            <a:prstTxWarp prst="textNoShape">
              <a:avLst/>
            </a:prstTxWarp>
            <a:spAutoFit/>
          </a:bodyPr>
          <a:lstStyle>
            <a:lvl1pPr algn="ctr" hangingPunct="1">
              <a:lnSpc>
                <a:spcPct val="101000"/>
              </a:lnSpc>
              <a:buSzPct val="100000"/>
              <a:buFont typeface="Arial" charset="0"/>
              <a:buNone/>
              <a:tabLst>
                <a:tab pos="0" algn="l"/>
                <a:tab pos="829452" algn="l"/>
                <a:tab pos="1658904" algn="l"/>
                <a:tab pos="2488357" algn="l"/>
                <a:tab pos="3317809" algn="l"/>
                <a:tab pos="4147261" algn="l"/>
                <a:tab pos="4976713" algn="l"/>
                <a:tab pos="5806166" algn="l"/>
                <a:tab pos="6635618" algn="l"/>
                <a:tab pos="7465070" algn="l"/>
                <a:tab pos="8294522" algn="l"/>
                <a:tab pos="9123975" algn="l"/>
              </a:tabLst>
              <a:defRPr sz="1300">
                <a:latin typeface="+mn-lt"/>
                <a:cs typeface="Arial" charset="0"/>
              </a:defRPr>
            </a:lvl1pPr>
          </a:lstStyle>
          <a:p>
            <a:pPr defTabSz="414726" fontAlgn="base">
              <a:spcBef>
                <a:spcPct val="0"/>
              </a:spcBef>
              <a:spcAft>
                <a:spcPct val="0"/>
              </a:spcAft>
              <a:buClr>
                <a:srgbClr val="000000"/>
              </a:buClr>
            </a:pPr>
            <a:endParaRPr lang="en-GB" smtClean="0">
              <a:solidFill>
                <a:srgbClr val="000000"/>
              </a:solidFill>
            </a:endParaRPr>
          </a:p>
        </p:txBody>
      </p:sp>
      <p:sp>
        <p:nvSpPr>
          <p:cNvPr id="3075" name="Rectangle 3"/>
          <p:cNvSpPr>
            <a:spLocks noGrp="1" noChangeArrowheads="1"/>
          </p:cNvSpPr>
          <p:nvPr>
            <p:ph type="sldNum" idx="2"/>
          </p:nvPr>
        </p:nvSpPr>
        <p:spPr bwMode="auto">
          <a:xfrm>
            <a:off x="0" y="0"/>
            <a:ext cx="1440" cy="689884"/>
          </a:xfrm>
          <a:prstGeom prst="rect">
            <a:avLst/>
          </a:prstGeom>
          <a:noFill/>
          <a:ln>
            <a:noFill/>
          </a:ln>
          <a:extLst>
            <a:ext uri="{909E8E84-426E-40DD-AFC4-6F175D3DCCD1}">
              <a14:hiddenFill xmlns:a14="http://schemas.microsoft.com/office/drawing/2010/main" xmlns="">
                <a:solidFill>
                  <a:srgbClr val="BBE0E3"/>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82945" tIns="41473" rIns="82945" bIns="41473" numCol="1" anchor="t" anchorCtr="0" compatLnSpc="1">
            <a:prstTxWarp prst="textNoShape">
              <a:avLst/>
            </a:prstTxWarp>
            <a:spAutoFit/>
          </a:bodyPr>
          <a:lstStyle>
            <a:lvl1pPr algn="r" hangingPunct="1">
              <a:lnSpc>
                <a:spcPct val="101000"/>
              </a:lnSpc>
              <a:buSzPct val="100000"/>
              <a:buFont typeface="Arial" charset="0"/>
              <a:buNone/>
              <a:tabLst>
                <a:tab pos="0" algn="l"/>
                <a:tab pos="829452" algn="l"/>
                <a:tab pos="1658904" algn="l"/>
                <a:tab pos="2488357" algn="l"/>
                <a:tab pos="3317809" algn="l"/>
                <a:tab pos="4147261" algn="l"/>
                <a:tab pos="4976713" algn="l"/>
                <a:tab pos="5806166" algn="l"/>
                <a:tab pos="6635618" algn="l"/>
                <a:tab pos="7465070" algn="l"/>
                <a:tab pos="8294522" algn="l"/>
                <a:tab pos="9123975" algn="l"/>
              </a:tabLst>
              <a:defRPr sz="1300">
                <a:latin typeface="+mn-lt"/>
                <a:cs typeface="Arial" charset="0"/>
              </a:defRPr>
            </a:lvl1pPr>
          </a:lstStyle>
          <a:p>
            <a:pPr defTabSz="414726" fontAlgn="base">
              <a:spcBef>
                <a:spcPct val="0"/>
              </a:spcBef>
              <a:spcAft>
                <a:spcPct val="0"/>
              </a:spcAft>
              <a:buClr>
                <a:srgbClr val="000000"/>
              </a:buClr>
            </a:pPr>
            <a:fld id="{425E664E-7E9D-45EB-BD99-1B52D9EA384E}" type="slidenum">
              <a:rPr lang="en-GB" smtClean="0">
                <a:solidFill>
                  <a:srgbClr val="000000"/>
                </a:solidFill>
              </a:rPr>
              <a:pPr defTabSz="414726" fontAlgn="base">
                <a:spcBef>
                  <a:spcPct val="0"/>
                </a:spcBef>
                <a:spcAft>
                  <a:spcPct val="0"/>
                </a:spcAft>
                <a:buClr>
                  <a:srgbClr val="000000"/>
                </a:buClr>
              </a:pPr>
              <a:t>‹#›</a:t>
            </a:fld>
            <a:endParaRPr lang="en-GB" smtClean="0">
              <a:solidFill>
                <a:srgbClr val="000000"/>
              </a:solidFill>
            </a:endParaRPr>
          </a:p>
        </p:txBody>
      </p:sp>
      <p:sp>
        <p:nvSpPr>
          <p:cNvPr id="3076" name="Rectangle 4"/>
          <p:cNvSpPr>
            <a:spLocks noGrp="1" noChangeArrowheads="1"/>
          </p:cNvSpPr>
          <p:nvPr>
            <p:ph type="title"/>
          </p:nvPr>
        </p:nvSpPr>
        <p:spPr bwMode="auto">
          <a:xfrm>
            <a:off x="1692000" y="275070"/>
            <a:ext cx="6992640" cy="1142039"/>
          </a:xfrm>
          <a:prstGeom prst="rect">
            <a:avLst/>
          </a:prstGeom>
          <a:noFill/>
          <a:ln>
            <a:noFill/>
          </a:ln>
          <a:effectLst/>
          <a:extLst>
            <a:ext uri="{909E8E84-426E-40DD-AFC4-6F175D3DCCD1}">
              <a14:hiddenFill xmlns:a14="http://schemas.microsoft.com/office/drawing/2010/main" xmlns="">
                <a:solidFill>
                  <a:srgbClr val="BBE0E3"/>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2945" tIns="41473" rIns="82945" bIns="41473" numCol="1" anchor="ctr" anchorCtr="0" compatLnSpc="1">
            <a:prstTxWarp prst="textNoShape">
              <a:avLst/>
            </a:prstTxWarp>
          </a:bodyPr>
          <a:lstStyle/>
          <a:p>
            <a:pPr lvl="0"/>
            <a:r>
              <a:rPr lang="en-GB" smtClean="0"/>
              <a:t>Click to edit the title text format</a:t>
            </a:r>
          </a:p>
        </p:txBody>
      </p:sp>
      <p:sp>
        <p:nvSpPr>
          <p:cNvPr id="3077" name="Rectangle 5"/>
          <p:cNvSpPr>
            <a:spLocks noGrp="1" noChangeArrowheads="1"/>
          </p:cNvSpPr>
          <p:nvPr>
            <p:ph type="body" idx="1"/>
          </p:nvPr>
        </p:nvSpPr>
        <p:spPr bwMode="auto">
          <a:xfrm>
            <a:off x="1692000" y="1600009"/>
            <a:ext cx="6992640" cy="4524955"/>
          </a:xfrm>
          <a:prstGeom prst="rect">
            <a:avLst/>
          </a:prstGeom>
          <a:noFill/>
          <a:ln>
            <a:noFill/>
          </a:ln>
          <a:effectLst/>
          <a:extLst>
            <a:ext uri="{909E8E84-426E-40DD-AFC4-6F175D3DCCD1}">
              <a14:hiddenFill xmlns:a14="http://schemas.microsoft.com/office/drawing/2010/main" xmlns="">
                <a:solidFill>
                  <a:srgbClr val="BBE0E3"/>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2945" tIns="41473" rIns="82945" bIns="41473"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extLst>
      <p:ext uri="{BB962C8B-B14F-4D97-AF65-F5344CB8AC3E}">
        <p14:creationId xmlns:p14="http://schemas.microsoft.com/office/powerpoint/2010/main" xmlns="" val="21911325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14726" rtl="0" fontAlgn="base">
        <a:spcBef>
          <a:spcPct val="0"/>
        </a:spcBef>
        <a:spcAft>
          <a:spcPct val="0"/>
        </a:spcAft>
        <a:buClr>
          <a:srgbClr val="000000"/>
        </a:buClr>
        <a:buSzPct val="100000"/>
        <a:buFont typeface="Arial" charset="0"/>
        <a:defRPr sz="4000">
          <a:solidFill>
            <a:srgbClr val="000000"/>
          </a:solidFill>
          <a:latin typeface="+mj-lt"/>
          <a:ea typeface="+mj-ea"/>
          <a:cs typeface="+mj-cs"/>
        </a:defRPr>
      </a:lvl1pPr>
      <a:lvl2pPr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2pPr>
      <a:lvl3pPr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3pPr>
      <a:lvl4pPr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4pPr>
      <a:lvl5pPr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5pPr>
      <a:lvl6pPr marL="414726"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6pPr>
      <a:lvl7pPr marL="829452"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7pPr>
      <a:lvl8pPr marL="1244178"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8pPr>
      <a:lvl9pPr marL="1658904" algn="l" defTabSz="414726" rtl="0" fontAlgn="base">
        <a:spcBef>
          <a:spcPct val="0"/>
        </a:spcBef>
        <a:spcAft>
          <a:spcPct val="0"/>
        </a:spcAft>
        <a:buClr>
          <a:srgbClr val="000000"/>
        </a:buClr>
        <a:buSzPct val="100000"/>
        <a:buFont typeface="Arial" charset="0"/>
        <a:defRPr sz="4000">
          <a:solidFill>
            <a:srgbClr val="000000"/>
          </a:solidFill>
          <a:latin typeface="Times New Roman" pitchFamily="18" charset="0"/>
          <a:ea typeface="Arial Unicode MS" pitchFamily="34" charset="-128"/>
          <a:cs typeface="Arial Unicode MS" pitchFamily="34" charset="-128"/>
        </a:defRPr>
      </a:lvl9pPr>
    </p:titleStyle>
    <p:bodyStyle>
      <a:lvl1pPr marL="309605" indent="-309605" algn="l" defTabSz="414726" rtl="0" fontAlgn="base">
        <a:spcBef>
          <a:spcPts val="726"/>
        </a:spcBef>
        <a:spcAft>
          <a:spcPct val="0"/>
        </a:spcAft>
        <a:buClr>
          <a:srgbClr val="000000"/>
        </a:buClr>
        <a:buSzPct val="100000"/>
        <a:buFont typeface="Arial" charset="0"/>
        <a:buChar char="•"/>
        <a:defRPr sz="2900">
          <a:solidFill>
            <a:srgbClr val="000000"/>
          </a:solidFill>
          <a:latin typeface="+mn-lt"/>
          <a:ea typeface="+mn-ea"/>
          <a:cs typeface="+mn-cs"/>
        </a:defRPr>
      </a:lvl1pPr>
      <a:lvl2pPr marL="672490" indent="-257764" algn="l" defTabSz="414726" rtl="0" fontAlgn="base">
        <a:spcBef>
          <a:spcPts val="635"/>
        </a:spcBef>
        <a:spcAft>
          <a:spcPct val="0"/>
        </a:spcAft>
        <a:buClr>
          <a:srgbClr val="000000"/>
        </a:buClr>
        <a:buSzPct val="100000"/>
        <a:buFont typeface="Arial" charset="0"/>
        <a:buChar char="–"/>
        <a:defRPr sz="2500">
          <a:solidFill>
            <a:srgbClr val="000000"/>
          </a:solidFill>
          <a:latin typeface="+mn-lt"/>
          <a:ea typeface="+mn-ea"/>
          <a:cs typeface="+mn-cs"/>
        </a:defRPr>
      </a:lvl2pPr>
      <a:lvl3pPr marL="1036815" indent="-207363" algn="l" defTabSz="414726" rtl="0" fontAlgn="base">
        <a:spcBef>
          <a:spcPts val="544"/>
        </a:spcBef>
        <a:spcAft>
          <a:spcPct val="0"/>
        </a:spcAft>
        <a:buClr>
          <a:srgbClr val="000000"/>
        </a:buClr>
        <a:buSzPct val="100000"/>
        <a:buFont typeface="Arial" charset="0"/>
        <a:buChar char="•"/>
        <a:defRPr sz="2200">
          <a:solidFill>
            <a:srgbClr val="000000"/>
          </a:solidFill>
          <a:latin typeface="+mn-lt"/>
          <a:ea typeface="+mn-ea"/>
          <a:cs typeface="+mn-cs"/>
        </a:defRPr>
      </a:lvl3pPr>
      <a:lvl4pPr marL="1451541"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4pPr>
      <a:lvl5pPr marL="1866268"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5pPr>
      <a:lvl6pPr marL="2280994"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6pPr>
      <a:lvl7pPr marL="2695720"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7pPr>
      <a:lvl8pPr marL="3110446"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8pPr>
      <a:lvl9pPr marL="3525172" indent="-207363" algn="l" defTabSz="414726" rtl="0" fontAlgn="base">
        <a:spcBef>
          <a:spcPts val="454"/>
        </a:spcBef>
        <a:spcAft>
          <a:spcPct val="0"/>
        </a:spcAft>
        <a:buClr>
          <a:srgbClr val="000000"/>
        </a:buClr>
        <a:buSzPct val="100000"/>
        <a:buFont typeface="Arial" charset="0"/>
        <a:buChar char="»"/>
        <a:defRPr sz="1800">
          <a:solidFill>
            <a:srgbClr val="000000"/>
          </a:solidFill>
          <a:latin typeface="+mn-lt"/>
          <a:ea typeface="+mn-ea"/>
          <a:cs typeface="+mn-cs"/>
        </a:defRPr>
      </a:lvl9pPr>
    </p:bodyStyle>
    <p:otherStyle>
      <a:defPPr>
        <a:defRPr lang="en-US"/>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31640" y="2780928"/>
            <a:ext cx="7780276" cy="1401528"/>
          </a:xfrm>
        </p:spPr>
        <p:txBody>
          <a:bodyPr/>
          <a:lstStyle/>
          <a:p>
            <a:pPr algn="ctr"/>
            <a:r>
              <a:rPr lang="en-AU" sz="3600" dirty="0" smtClean="0"/>
              <a:t>Producing an Energy Account for Australia</a:t>
            </a:r>
            <a:endParaRPr lang="en-AU" sz="3600" dirty="0"/>
          </a:p>
        </p:txBody>
      </p:sp>
      <p:pic>
        <p:nvPicPr>
          <p:cNvPr id="1026" name="Picture 2" descr="http://www.2010vmssc.ms.unimelb.edu.au/Images/ABS_Logo_Small_mon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07904" y="63500"/>
            <a:ext cx="2808312" cy="24707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403648" y="4293096"/>
            <a:ext cx="7740352" cy="2308324"/>
          </a:xfrm>
          <a:prstGeom prst="rect">
            <a:avLst/>
          </a:prstGeom>
          <a:noFill/>
        </p:spPr>
        <p:txBody>
          <a:bodyPr wrap="square" rtlCol="0">
            <a:spAutoFit/>
          </a:bodyPr>
          <a:lstStyle/>
          <a:p>
            <a:pPr algn="ctr"/>
            <a:r>
              <a:rPr lang="en-AU" dirty="0" smtClean="0"/>
              <a:t>Oslo Group 6, Canberra</a:t>
            </a:r>
          </a:p>
          <a:p>
            <a:pPr algn="ctr"/>
            <a:r>
              <a:rPr lang="en-AU" dirty="0" smtClean="0"/>
              <a:t>May 4, Session 12</a:t>
            </a:r>
          </a:p>
          <a:p>
            <a:pPr algn="ctr"/>
            <a:endParaRPr lang="en-AU" dirty="0"/>
          </a:p>
          <a:p>
            <a:pPr algn="ctr"/>
            <a:r>
              <a:rPr lang="en-AU" dirty="0" smtClean="0"/>
              <a:t>Presenter: Eric Morris</a:t>
            </a:r>
          </a:p>
          <a:p>
            <a:pPr algn="ctr"/>
            <a:endParaRPr lang="en-AU" dirty="0"/>
          </a:p>
          <a:p>
            <a:pPr algn="ctr"/>
            <a:r>
              <a:rPr lang="en-AU" dirty="0" smtClean="0"/>
              <a:t>Project work: Karen </a:t>
            </a:r>
            <a:r>
              <a:rPr lang="en-AU" dirty="0" err="1" smtClean="0"/>
              <a:t>Connaughton</a:t>
            </a:r>
            <a:r>
              <a:rPr lang="en-AU" dirty="0" smtClean="0"/>
              <a:t>, Sean Lawson, Jack Gregory</a:t>
            </a:r>
          </a:p>
          <a:p>
            <a:pPr algn="ctr"/>
            <a:endParaRPr lang="en-AU" dirty="0"/>
          </a:p>
          <a:p>
            <a:pPr algn="ctr"/>
            <a:endParaRPr lang="en-AU" dirty="0"/>
          </a:p>
        </p:txBody>
      </p:sp>
    </p:spTree>
    <p:extLst>
      <p:ext uri="{BB962C8B-B14F-4D97-AF65-F5344CB8AC3E}">
        <p14:creationId xmlns:p14="http://schemas.microsoft.com/office/powerpoint/2010/main" xmlns="" val="2186119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Advantages</a:t>
            </a:r>
            <a:endParaRPr lang="en-AU" dirty="0"/>
          </a:p>
        </p:txBody>
      </p:sp>
      <p:sp>
        <p:nvSpPr>
          <p:cNvPr id="3" name="Content Placeholder 2"/>
          <p:cNvSpPr>
            <a:spLocks noGrp="1"/>
          </p:cNvSpPr>
          <p:nvPr>
            <p:ph idx="1"/>
          </p:nvPr>
        </p:nvSpPr>
        <p:spPr/>
        <p:txBody>
          <a:bodyPr/>
          <a:lstStyle/>
          <a:p>
            <a:r>
              <a:rPr lang="en-AU" dirty="0" smtClean="0"/>
              <a:t>Robust real-world observations</a:t>
            </a:r>
          </a:p>
          <a:p>
            <a:pPr lvl="1"/>
            <a:r>
              <a:rPr lang="en-AU" dirty="0" smtClean="0"/>
              <a:t>Directly observed</a:t>
            </a:r>
          </a:p>
          <a:p>
            <a:pPr lvl="1"/>
            <a:r>
              <a:rPr lang="en-AU" dirty="0" smtClean="0"/>
              <a:t>Entire economy (almost)</a:t>
            </a:r>
          </a:p>
          <a:p>
            <a:pPr lvl="1"/>
            <a:endParaRPr lang="en-AU" dirty="0"/>
          </a:p>
          <a:p>
            <a:r>
              <a:rPr lang="en-AU" dirty="0" smtClean="0"/>
              <a:t>All data from same source</a:t>
            </a:r>
          </a:p>
          <a:p>
            <a:endParaRPr lang="en-AU" dirty="0"/>
          </a:p>
          <a:p>
            <a:r>
              <a:rPr lang="en-AU" dirty="0" smtClean="0"/>
              <a:t>Prices differentiated by industry</a:t>
            </a:r>
          </a:p>
        </p:txBody>
      </p:sp>
    </p:spTree>
    <p:extLst>
      <p:ext uri="{BB962C8B-B14F-4D97-AF65-F5344CB8AC3E}">
        <p14:creationId xmlns:p14="http://schemas.microsoft.com/office/powerpoint/2010/main" xmlns="" val="4703196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Limitations</a:t>
            </a:r>
            <a:endParaRPr lang="en-AU" dirty="0"/>
          </a:p>
        </p:txBody>
      </p:sp>
      <p:sp>
        <p:nvSpPr>
          <p:cNvPr id="3" name="Content Placeholder 2"/>
          <p:cNvSpPr>
            <a:spLocks noGrp="1"/>
          </p:cNvSpPr>
          <p:nvPr>
            <p:ph idx="1"/>
          </p:nvPr>
        </p:nvSpPr>
        <p:spPr/>
        <p:txBody>
          <a:bodyPr/>
          <a:lstStyle/>
          <a:p>
            <a:r>
              <a:rPr lang="en-AU" dirty="0" smtClean="0"/>
              <a:t>No margins or other price components observed</a:t>
            </a:r>
          </a:p>
          <a:p>
            <a:endParaRPr lang="en-AU" dirty="0"/>
          </a:p>
          <a:p>
            <a:r>
              <a:rPr lang="en-AU" dirty="0" smtClean="0"/>
              <a:t>Reporting burden</a:t>
            </a:r>
          </a:p>
          <a:p>
            <a:endParaRPr lang="en-AU" dirty="0"/>
          </a:p>
          <a:p>
            <a:r>
              <a:rPr lang="en-AU" dirty="0" smtClean="0"/>
              <a:t>Response quality</a:t>
            </a:r>
          </a:p>
        </p:txBody>
      </p:sp>
    </p:spTree>
    <p:extLst>
      <p:ext uri="{BB962C8B-B14F-4D97-AF65-F5344CB8AC3E}">
        <p14:creationId xmlns:p14="http://schemas.microsoft.com/office/powerpoint/2010/main" xmlns="" val="13271132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55091" y="1484784"/>
            <a:ext cx="7669213" cy="5529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itle 1"/>
          <p:cNvSpPr>
            <a:spLocks noGrp="1"/>
          </p:cNvSpPr>
          <p:nvPr>
            <p:ph type="title"/>
          </p:nvPr>
        </p:nvSpPr>
        <p:spPr>
          <a:xfrm>
            <a:off x="1455091" y="44624"/>
            <a:ext cx="7581405" cy="1300477"/>
          </a:xfrm>
        </p:spPr>
        <p:txBody>
          <a:bodyPr>
            <a:noAutofit/>
          </a:bodyPr>
          <a:lstStyle/>
          <a:p>
            <a:pPr algn="ctr"/>
            <a:r>
              <a:rPr lang="en-AU" sz="3200" dirty="0" smtClean="0"/>
              <a:t>Implicit electricity prices in survey data</a:t>
            </a:r>
            <a:br>
              <a:rPr lang="en-AU" sz="3200" dirty="0" smtClean="0"/>
            </a:br>
            <a:r>
              <a:rPr lang="en-AU" sz="2000" dirty="0" smtClean="0"/>
              <a:t>(Volume </a:t>
            </a:r>
            <a:r>
              <a:rPr lang="en-AU" sz="2000" dirty="0" err="1" smtClean="0"/>
              <a:t>vs</a:t>
            </a:r>
            <a:r>
              <a:rPr lang="en-AU" sz="2000" dirty="0" smtClean="0"/>
              <a:t> Expenditure, log scale)</a:t>
            </a:r>
            <a:endParaRPr lang="en-AU" sz="2000" dirty="0"/>
          </a:p>
        </p:txBody>
      </p:sp>
    </p:spTree>
    <p:extLst>
      <p:ext uri="{BB962C8B-B14F-4D97-AF65-F5344CB8AC3E}">
        <p14:creationId xmlns:p14="http://schemas.microsoft.com/office/powerpoint/2010/main" xmlns="" val="3999200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Treatment of own use</a:t>
            </a:r>
            <a:endParaRPr lang="en-AU" dirty="0"/>
          </a:p>
        </p:txBody>
      </p:sp>
      <p:sp>
        <p:nvSpPr>
          <p:cNvPr id="3" name="Content Placeholder 2"/>
          <p:cNvSpPr>
            <a:spLocks noGrp="1"/>
          </p:cNvSpPr>
          <p:nvPr>
            <p:ph idx="1"/>
          </p:nvPr>
        </p:nvSpPr>
        <p:spPr/>
        <p:txBody>
          <a:bodyPr/>
          <a:lstStyle/>
          <a:p>
            <a:r>
              <a:rPr lang="en-AU" dirty="0" smtClean="0"/>
              <a:t>Some fuels consumed outside the market, especially by large companies</a:t>
            </a:r>
          </a:p>
          <a:p>
            <a:endParaRPr lang="en-AU" dirty="0"/>
          </a:p>
          <a:p>
            <a:r>
              <a:rPr lang="en-AU" dirty="0" smtClean="0"/>
              <a:t>Valuations based on prices from observed purchases, then applied to all consumption</a:t>
            </a:r>
          </a:p>
        </p:txBody>
      </p:sp>
    </p:spTree>
    <p:extLst>
      <p:ext uri="{BB962C8B-B14F-4D97-AF65-F5344CB8AC3E}">
        <p14:creationId xmlns:p14="http://schemas.microsoft.com/office/powerpoint/2010/main" xmlns="" val="3730237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What is a price?</a:t>
            </a:r>
            <a:endParaRPr lang="en-AU" dirty="0"/>
          </a:p>
        </p:txBody>
      </p:sp>
      <p:sp>
        <p:nvSpPr>
          <p:cNvPr id="3" name="Content Placeholder 2"/>
          <p:cNvSpPr>
            <a:spLocks noGrp="1"/>
          </p:cNvSpPr>
          <p:nvPr>
            <p:ph idx="1"/>
          </p:nvPr>
        </p:nvSpPr>
        <p:spPr/>
        <p:txBody>
          <a:bodyPr/>
          <a:lstStyle/>
          <a:p>
            <a:r>
              <a:rPr lang="en-AU" dirty="0" smtClean="0"/>
              <a:t>Many possible things</a:t>
            </a:r>
          </a:p>
          <a:p>
            <a:endParaRPr lang="en-AU" dirty="0"/>
          </a:p>
          <a:p>
            <a:r>
              <a:rPr lang="en-AU" dirty="0" smtClean="0"/>
              <a:t>Volatility</a:t>
            </a:r>
          </a:p>
          <a:p>
            <a:endParaRPr lang="en-AU" dirty="0"/>
          </a:p>
          <a:p>
            <a:r>
              <a:rPr lang="en-AU" dirty="0" smtClean="0"/>
              <a:t>Contract prices</a:t>
            </a:r>
          </a:p>
          <a:p>
            <a:endParaRPr lang="en-AU" dirty="0"/>
          </a:p>
          <a:p>
            <a:r>
              <a:rPr lang="en-AU" dirty="0" smtClean="0"/>
              <a:t>Is there an actual market?</a:t>
            </a:r>
            <a:endParaRPr lang="en-AU" dirty="0"/>
          </a:p>
        </p:txBody>
      </p:sp>
    </p:spTree>
    <p:extLst>
      <p:ext uri="{BB962C8B-B14F-4D97-AF65-F5344CB8AC3E}">
        <p14:creationId xmlns:p14="http://schemas.microsoft.com/office/powerpoint/2010/main" xmlns="" val="476226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Questions/ Discussion points</a:t>
            </a:r>
            <a:endParaRPr lang="en-AU" dirty="0"/>
          </a:p>
        </p:txBody>
      </p:sp>
      <p:sp>
        <p:nvSpPr>
          <p:cNvPr id="3" name="Content Placeholder 2"/>
          <p:cNvSpPr>
            <a:spLocks noGrp="1"/>
          </p:cNvSpPr>
          <p:nvPr>
            <p:ph idx="1"/>
          </p:nvPr>
        </p:nvSpPr>
        <p:spPr/>
        <p:txBody>
          <a:bodyPr/>
          <a:lstStyle/>
          <a:p>
            <a:r>
              <a:rPr lang="en-AU" dirty="0" smtClean="0"/>
              <a:t>Other countries experiences?</a:t>
            </a:r>
          </a:p>
          <a:p>
            <a:pPr lvl="1"/>
            <a:r>
              <a:rPr lang="en-AU" dirty="0" smtClean="0"/>
              <a:t>Non-market energy</a:t>
            </a:r>
          </a:p>
          <a:p>
            <a:pPr lvl="1"/>
            <a:r>
              <a:rPr lang="en-AU" dirty="0" smtClean="0"/>
              <a:t>Use of survey vehicles</a:t>
            </a:r>
          </a:p>
          <a:p>
            <a:endParaRPr lang="en-AU" dirty="0"/>
          </a:p>
          <a:p>
            <a:r>
              <a:rPr lang="en-AU" dirty="0" smtClean="0"/>
              <a:t>What assumptions are made and are they appropriate?</a:t>
            </a:r>
          </a:p>
        </p:txBody>
      </p:sp>
    </p:spTree>
    <p:extLst>
      <p:ext uri="{BB962C8B-B14F-4D97-AF65-F5344CB8AC3E}">
        <p14:creationId xmlns:p14="http://schemas.microsoft.com/office/powerpoint/2010/main" xmlns="" val="311493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Sources </a:t>
            </a:r>
            <a:r>
              <a:rPr lang="en-AU" dirty="0" smtClean="0"/>
              <a:t>used in compiling the account</a:t>
            </a:r>
            <a:endParaRPr lang="en-AU" dirty="0"/>
          </a:p>
        </p:txBody>
      </p:sp>
      <p:sp>
        <p:nvSpPr>
          <p:cNvPr id="3" name="Content Placeholder 2"/>
          <p:cNvSpPr>
            <a:spLocks noGrp="1"/>
          </p:cNvSpPr>
          <p:nvPr>
            <p:ph idx="1"/>
          </p:nvPr>
        </p:nvSpPr>
        <p:spPr/>
        <p:txBody>
          <a:bodyPr/>
          <a:lstStyle/>
          <a:p>
            <a:r>
              <a:rPr lang="en-AU" dirty="0" smtClean="0"/>
              <a:t>Those used directly for statistical estimates</a:t>
            </a:r>
            <a:endParaRPr lang="en-AU" dirty="0"/>
          </a:p>
          <a:p>
            <a:pPr lvl="2"/>
            <a:r>
              <a:rPr lang="en-AU" dirty="0" err="1" smtClean="0"/>
              <a:t>eg</a:t>
            </a:r>
            <a:r>
              <a:rPr lang="en-AU" dirty="0" smtClean="0"/>
              <a:t>. Physical </a:t>
            </a:r>
            <a:r>
              <a:rPr lang="en-AU" dirty="0"/>
              <a:t>supply and </a:t>
            </a:r>
            <a:r>
              <a:rPr lang="en-AU" dirty="0" smtClean="0"/>
              <a:t>use data, IGVA data</a:t>
            </a:r>
            <a:r>
              <a:rPr lang="en-AU" i="1" dirty="0"/>
              <a:t/>
            </a:r>
            <a:br>
              <a:rPr lang="en-AU" i="1" dirty="0"/>
            </a:br>
            <a:endParaRPr lang="en-AU" dirty="0"/>
          </a:p>
          <a:p>
            <a:r>
              <a:rPr lang="en-AU" dirty="0" smtClean="0"/>
              <a:t>Those used to build methodologies</a:t>
            </a:r>
            <a:endParaRPr lang="en-AU" dirty="0"/>
          </a:p>
          <a:p>
            <a:pPr marL="1121951" lvl="2" indent="-342900"/>
            <a:r>
              <a:rPr lang="en-AU" dirty="0" err="1"/>
              <a:t>e</a:t>
            </a:r>
            <a:r>
              <a:rPr lang="en-AU" dirty="0" err="1" smtClean="0"/>
              <a:t>g</a:t>
            </a:r>
            <a:r>
              <a:rPr lang="en-AU" dirty="0" smtClean="0"/>
              <a:t>. Pricing methodology and re-allocation from energy balance</a:t>
            </a:r>
            <a:endParaRPr lang="en-AU" dirty="0"/>
          </a:p>
          <a:p>
            <a:endParaRPr lang="en-AU" dirty="0"/>
          </a:p>
        </p:txBody>
      </p:sp>
    </p:spTree>
    <p:extLst>
      <p:ext uri="{BB962C8B-B14F-4D97-AF65-F5344CB8AC3E}">
        <p14:creationId xmlns:p14="http://schemas.microsoft.com/office/powerpoint/2010/main" xmlns="" val="1845936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Sources directly used for statistical estimates</a:t>
            </a:r>
            <a:endParaRPr lang="en-AU" dirty="0"/>
          </a:p>
        </p:txBody>
      </p:sp>
      <p:sp>
        <p:nvSpPr>
          <p:cNvPr id="3" name="Content Placeholder 2"/>
          <p:cNvSpPr>
            <a:spLocks noGrp="1"/>
          </p:cNvSpPr>
          <p:nvPr>
            <p:ph idx="1"/>
          </p:nvPr>
        </p:nvSpPr>
        <p:spPr/>
        <p:txBody>
          <a:bodyPr/>
          <a:lstStyle/>
          <a:p>
            <a:r>
              <a:rPr lang="en-AU" dirty="0" smtClean="0"/>
              <a:t>Non-ABS</a:t>
            </a:r>
          </a:p>
          <a:p>
            <a:pPr lvl="1"/>
            <a:r>
              <a:rPr lang="en-AU" dirty="0" smtClean="0"/>
              <a:t>ABARES </a:t>
            </a:r>
            <a:r>
              <a:rPr lang="en-AU" i="1" dirty="0" smtClean="0"/>
              <a:t>Australian Energy Statistics</a:t>
            </a:r>
          </a:p>
          <a:p>
            <a:pPr lvl="2"/>
            <a:r>
              <a:rPr lang="en-AU" dirty="0"/>
              <a:t>P</a:t>
            </a:r>
            <a:r>
              <a:rPr lang="en-AU" dirty="0" smtClean="0"/>
              <a:t>hysical supply and use</a:t>
            </a:r>
            <a:r>
              <a:rPr lang="en-AU" i="1" dirty="0" smtClean="0"/>
              <a:t/>
            </a:r>
            <a:br>
              <a:rPr lang="en-AU" i="1" dirty="0" smtClean="0"/>
            </a:br>
            <a:endParaRPr lang="en-AU" dirty="0" smtClean="0"/>
          </a:p>
          <a:p>
            <a:r>
              <a:rPr lang="en-AU" dirty="0" smtClean="0"/>
              <a:t>ABS sources</a:t>
            </a:r>
          </a:p>
          <a:p>
            <a:pPr lvl="1"/>
            <a:r>
              <a:rPr lang="en-AU" dirty="0" smtClean="0"/>
              <a:t>Australian System of Nat’l Accounts (ASNA) 5204.0</a:t>
            </a:r>
          </a:p>
          <a:p>
            <a:pPr marL="1121951" lvl="2" indent="-342900"/>
            <a:r>
              <a:rPr lang="en-AU" dirty="0" smtClean="0"/>
              <a:t>IGVA</a:t>
            </a:r>
            <a:endParaRPr lang="en-AU" dirty="0"/>
          </a:p>
          <a:p>
            <a:endParaRPr lang="en-AU" dirty="0" smtClean="0"/>
          </a:p>
        </p:txBody>
      </p:sp>
    </p:spTree>
    <p:extLst>
      <p:ext uri="{BB962C8B-B14F-4D97-AF65-F5344CB8AC3E}">
        <p14:creationId xmlns:p14="http://schemas.microsoft.com/office/powerpoint/2010/main" xmlns="" val="2982069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Sources used to build methodologies</a:t>
            </a:r>
            <a:endParaRPr lang="en-AU" dirty="0"/>
          </a:p>
        </p:txBody>
      </p:sp>
      <p:sp>
        <p:nvSpPr>
          <p:cNvPr id="3" name="Content Placeholder 2"/>
          <p:cNvSpPr>
            <a:spLocks noGrp="1"/>
          </p:cNvSpPr>
          <p:nvPr>
            <p:ph idx="1"/>
          </p:nvPr>
        </p:nvSpPr>
        <p:spPr/>
        <p:txBody>
          <a:bodyPr/>
          <a:lstStyle/>
          <a:p>
            <a:r>
              <a:rPr lang="en-AU" dirty="0" smtClean="0"/>
              <a:t>Energy, Water and Environment Management Survey (EWES) 4660.0</a:t>
            </a:r>
          </a:p>
          <a:p>
            <a:endParaRPr lang="en-AU" dirty="0" smtClean="0"/>
          </a:p>
          <a:p>
            <a:r>
              <a:rPr lang="en-AU" dirty="0" smtClean="0"/>
              <a:t>Survey of Motor Vehicle Use (SMVU) 9208.0</a:t>
            </a:r>
            <a:endParaRPr lang="en-AU" dirty="0"/>
          </a:p>
        </p:txBody>
      </p:sp>
    </p:spTree>
    <p:extLst>
      <p:ext uri="{BB962C8B-B14F-4D97-AF65-F5344CB8AC3E}">
        <p14:creationId xmlns:p14="http://schemas.microsoft.com/office/powerpoint/2010/main" xmlns="" val="398408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01121" y="2936565"/>
            <a:ext cx="1702313" cy="1218953"/>
          </a:xfrm>
          <a:prstGeom prst="rect">
            <a:avLst/>
          </a:prstGeom>
          <a:noFill/>
          <a:ln>
            <a:solidFill>
              <a:schemeClr val="tx1"/>
            </a:solidFill>
          </a:ln>
        </p:spPr>
        <p:txBody>
          <a:bodyPr wrap="square" rtlCol="0">
            <a:spAutoFit/>
          </a:bodyPr>
          <a:lstStyle/>
          <a:p>
            <a:pPr algn="ctr"/>
            <a:r>
              <a:rPr lang="en-AU" dirty="0" smtClean="0"/>
              <a:t>ABARE-BRS </a:t>
            </a:r>
            <a:r>
              <a:rPr lang="en-AU" i="1" dirty="0" smtClean="0"/>
              <a:t>Energy In Australia</a:t>
            </a:r>
            <a:r>
              <a:rPr lang="en-AU" dirty="0" smtClean="0"/>
              <a:t> Table A - ANZSIC 93</a:t>
            </a:r>
          </a:p>
        </p:txBody>
      </p:sp>
      <p:sp>
        <p:nvSpPr>
          <p:cNvPr id="5" name="TextBox 4"/>
          <p:cNvSpPr txBox="1"/>
          <p:nvPr/>
        </p:nvSpPr>
        <p:spPr>
          <a:xfrm>
            <a:off x="3882132" y="2945878"/>
            <a:ext cx="1896418" cy="1200329"/>
          </a:xfrm>
          <a:prstGeom prst="rect">
            <a:avLst/>
          </a:prstGeom>
          <a:noFill/>
          <a:ln>
            <a:solidFill>
              <a:schemeClr val="tx1"/>
            </a:solidFill>
          </a:ln>
        </p:spPr>
        <p:txBody>
          <a:bodyPr wrap="square" rtlCol="0">
            <a:spAutoFit/>
          </a:bodyPr>
          <a:lstStyle/>
          <a:p>
            <a:pPr algn="ctr"/>
            <a:r>
              <a:rPr lang="en-AU" dirty="0" smtClean="0"/>
              <a:t>Gross Supply and Use tables - ANZSIC 06</a:t>
            </a:r>
          </a:p>
          <a:p>
            <a:pPr algn="ctr"/>
            <a:r>
              <a:rPr lang="en-AU" dirty="0" smtClean="0"/>
              <a:t>First draft</a:t>
            </a:r>
          </a:p>
        </p:txBody>
      </p:sp>
      <p:sp>
        <p:nvSpPr>
          <p:cNvPr id="6" name="Right Arrow 5"/>
          <p:cNvSpPr/>
          <p:nvPr/>
        </p:nvSpPr>
        <p:spPr>
          <a:xfrm>
            <a:off x="3203848" y="3310972"/>
            <a:ext cx="620092" cy="50738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p:cNvSpPr txBox="1"/>
          <p:nvPr/>
        </p:nvSpPr>
        <p:spPr>
          <a:xfrm>
            <a:off x="5086499" y="1083128"/>
            <a:ext cx="2057777" cy="523220"/>
          </a:xfrm>
          <a:prstGeom prst="rect">
            <a:avLst/>
          </a:prstGeom>
          <a:noFill/>
          <a:ln>
            <a:solidFill>
              <a:schemeClr val="tx1"/>
            </a:solidFill>
          </a:ln>
        </p:spPr>
        <p:txBody>
          <a:bodyPr wrap="square" rtlCol="0">
            <a:spAutoFit/>
          </a:bodyPr>
          <a:lstStyle/>
          <a:p>
            <a:pPr algn="ctr"/>
            <a:r>
              <a:rPr lang="en-AU" sz="1400" dirty="0" smtClean="0"/>
              <a:t>Survey of Motor Vehicle Usage Survey data</a:t>
            </a:r>
          </a:p>
        </p:txBody>
      </p:sp>
      <p:sp>
        <p:nvSpPr>
          <p:cNvPr id="8" name="Right Arrow 7"/>
          <p:cNvSpPr/>
          <p:nvPr/>
        </p:nvSpPr>
        <p:spPr>
          <a:xfrm rot="18900000">
            <a:off x="3152850" y="4203182"/>
            <a:ext cx="744480" cy="179933"/>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TextBox 8"/>
          <p:cNvSpPr txBox="1"/>
          <p:nvPr/>
        </p:nvSpPr>
        <p:spPr>
          <a:xfrm>
            <a:off x="1451900" y="5385832"/>
            <a:ext cx="1751948" cy="1200329"/>
          </a:xfrm>
          <a:prstGeom prst="rect">
            <a:avLst/>
          </a:prstGeom>
          <a:noFill/>
        </p:spPr>
        <p:txBody>
          <a:bodyPr wrap="square" rtlCol="0">
            <a:spAutoFit/>
          </a:bodyPr>
          <a:lstStyle/>
          <a:p>
            <a:r>
              <a:rPr lang="en-AU" sz="1200" dirty="0" smtClean="0"/>
              <a:t>Reallocation methodology from ANZSIC 93 to ANZSIC 06</a:t>
            </a:r>
          </a:p>
          <a:p>
            <a:endParaRPr lang="en-AU" sz="1200" dirty="0" smtClean="0"/>
          </a:p>
          <a:p>
            <a:r>
              <a:rPr lang="en-AU" sz="1200" dirty="0" smtClean="0"/>
              <a:t>Split of Commercial and Services</a:t>
            </a:r>
            <a:endParaRPr lang="en-AU" sz="1200" dirty="0"/>
          </a:p>
        </p:txBody>
      </p:sp>
      <p:sp>
        <p:nvSpPr>
          <p:cNvPr id="10" name="Right Arrow 9"/>
          <p:cNvSpPr/>
          <p:nvPr/>
        </p:nvSpPr>
        <p:spPr>
          <a:xfrm>
            <a:off x="5796136" y="3310972"/>
            <a:ext cx="807484" cy="50738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p:cNvSpPr txBox="1"/>
          <p:nvPr/>
        </p:nvSpPr>
        <p:spPr>
          <a:xfrm>
            <a:off x="5086498" y="1700808"/>
            <a:ext cx="2057777" cy="954107"/>
          </a:xfrm>
          <a:prstGeom prst="rect">
            <a:avLst/>
          </a:prstGeom>
          <a:noFill/>
          <a:ln>
            <a:solidFill>
              <a:schemeClr val="tx1"/>
            </a:solidFill>
          </a:ln>
        </p:spPr>
        <p:txBody>
          <a:bodyPr wrap="square" rtlCol="0">
            <a:spAutoFit/>
          </a:bodyPr>
          <a:lstStyle/>
          <a:p>
            <a:pPr algn="ctr"/>
            <a:r>
              <a:rPr lang="en-AU" sz="1400" dirty="0" smtClean="0"/>
              <a:t>Energy, Water and Environment Management Survey data</a:t>
            </a:r>
          </a:p>
        </p:txBody>
      </p:sp>
      <p:sp>
        <p:nvSpPr>
          <p:cNvPr id="12" name="TextBox 11"/>
          <p:cNvSpPr txBox="1"/>
          <p:nvPr/>
        </p:nvSpPr>
        <p:spPr>
          <a:xfrm>
            <a:off x="5086500" y="621463"/>
            <a:ext cx="2057776" cy="461665"/>
          </a:xfrm>
          <a:prstGeom prst="rect">
            <a:avLst/>
          </a:prstGeom>
          <a:noFill/>
        </p:spPr>
        <p:txBody>
          <a:bodyPr wrap="square" rtlCol="0">
            <a:spAutoFit/>
          </a:bodyPr>
          <a:lstStyle/>
          <a:p>
            <a:pPr algn="ctr"/>
            <a:r>
              <a:rPr lang="en-AU" sz="1200" dirty="0" smtClean="0"/>
              <a:t>Reallocation of transport fuels to ownership basis</a:t>
            </a:r>
            <a:endParaRPr lang="en-AU" sz="1200" dirty="0"/>
          </a:p>
        </p:txBody>
      </p:sp>
      <p:sp>
        <p:nvSpPr>
          <p:cNvPr id="13" name="TextBox 12"/>
          <p:cNvSpPr txBox="1"/>
          <p:nvPr/>
        </p:nvSpPr>
        <p:spPr>
          <a:xfrm>
            <a:off x="6603620" y="2964500"/>
            <a:ext cx="2144844" cy="1200329"/>
          </a:xfrm>
          <a:prstGeom prst="rect">
            <a:avLst/>
          </a:prstGeom>
          <a:noFill/>
          <a:ln>
            <a:solidFill>
              <a:schemeClr val="tx1"/>
            </a:solidFill>
          </a:ln>
        </p:spPr>
        <p:txBody>
          <a:bodyPr wrap="square" rtlCol="0">
            <a:spAutoFit/>
          </a:bodyPr>
          <a:lstStyle/>
          <a:p>
            <a:pPr algn="ctr"/>
            <a:r>
              <a:rPr lang="en-AU" dirty="0" smtClean="0"/>
              <a:t>Final Gross Supply and Use tables - ANZSIC 06</a:t>
            </a:r>
          </a:p>
          <a:p>
            <a:pPr algn="ctr"/>
            <a:endParaRPr lang="en-AU" dirty="0" smtClean="0"/>
          </a:p>
        </p:txBody>
      </p:sp>
      <p:sp>
        <p:nvSpPr>
          <p:cNvPr id="14" name="TextBox 13"/>
          <p:cNvSpPr txBox="1"/>
          <p:nvPr/>
        </p:nvSpPr>
        <p:spPr>
          <a:xfrm>
            <a:off x="7432690" y="5199347"/>
            <a:ext cx="1642708" cy="923330"/>
          </a:xfrm>
          <a:prstGeom prst="rect">
            <a:avLst/>
          </a:prstGeom>
          <a:noFill/>
          <a:ln>
            <a:solidFill>
              <a:schemeClr val="tx1"/>
            </a:solidFill>
          </a:ln>
        </p:spPr>
        <p:txBody>
          <a:bodyPr wrap="square" rtlCol="0">
            <a:spAutoFit/>
          </a:bodyPr>
          <a:lstStyle/>
          <a:p>
            <a:pPr algn="ctr"/>
            <a:r>
              <a:rPr lang="en-AU" dirty="0" smtClean="0"/>
              <a:t>Energy Intensity measures</a:t>
            </a:r>
          </a:p>
        </p:txBody>
      </p:sp>
      <p:sp>
        <p:nvSpPr>
          <p:cNvPr id="15" name="Right Arrow 14"/>
          <p:cNvSpPr/>
          <p:nvPr/>
        </p:nvSpPr>
        <p:spPr>
          <a:xfrm rot="5400000">
            <a:off x="7806035" y="4463071"/>
            <a:ext cx="896018" cy="35075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ight Arrow 15"/>
          <p:cNvSpPr/>
          <p:nvPr/>
        </p:nvSpPr>
        <p:spPr>
          <a:xfrm>
            <a:off x="6603620" y="5926530"/>
            <a:ext cx="744480" cy="179933"/>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Right Arrow 16"/>
          <p:cNvSpPr/>
          <p:nvPr/>
        </p:nvSpPr>
        <p:spPr>
          <a:xfrm>
            <a:off x="6611423" y="5227871"/>
            <a:ext cx="744480" cy="179933"/>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8" name="TextBox 17"/>
          <p:cNvSpPr txBox="1"/>
          <p:nvPr/>
        </p:nvSpPr>
        <p:spPr>
          <a:xfrm>
            <a:off x="3568347" y="5060847"/>
            <a:ext cx="1238706" cy="1200329"/>
          </a:xfrm>
          <a:prstGeom prst="rect">
            <a:avLst/>
          </a:prstGeom>
          <a:noFill/>
        </p:spPr>
        <p:txBody>
          <a:bodyPr wrap="square" rtlCol="0">
            <a:spAutoFit/>
          </a:bodyPr>
          <a:lstStyle/>
          <a:p>
            <a:pPr algn="ctr"/>
            <a:r>
              <a:rPr lang="en-AU" sz="1200" dirty="0" smtClean="0"/>
              <a:t>Conversion from gross supply and use to net energy consumption by industry</a:t>
            </a:r>
          </a:p>
        </p:txBody>
      </p:sp>
      <p:sp>
        <p:nvSpPr>
          <p:cNvPr id="19" name="TextBox 18"/>
          <p:cNvSpPr txBox="1"/>
          <p:nvPr/>
        </p:nvSpPr>
        <p:spPr>
          <a:xfrm>
            <a:off x="1530026" y="4330200"/>
            <a:ext cx="1644502" cy="954107"/>
          </a:xfrm>
          <a:prstGeom prst="rect">
            <a:avLst/>
          </a:prstGeom>
          <a:noFill/>
          <a:ln>
            <a:solidFill>
              <a:schemeClr val="tx1"/>
            </a:solidFill>
          </a:ln>
        </p:spPr>
        <p:txBody>
          <a:bodyPr wrap="square" rtlCol="0">
            <a:spAutoFit/>
          </a:bodyPr>
          <a:lstStyle/>
          <a:p>
            <a:pPr algn="ctr"/>
            <a:r>
              <a:rPr lang="en-AU" sz="1400" dirty="0" smtClean="0"/>
              <a:t>Energy, Water and Environment Management Survey data</a:t>
            </a:r>
          </a:p>
        </p:txBody>
      </p:sp>
      <p:sp>
        <p:nvSpPr>
          <p:cNvPr id="20" name="TextBox 19"/>
          <p:cNvSpPr txBox="1"/>
          <p:nvPr/>
        </p:nvSpPr>
        <p:spPr>
          <a:xfrm>
            <a:off x="4832523" y="4948506"/>
            <a:ext cx="1642708" cy="738664"/>
          </a:xfrm>
          <a:prstGeom prst="rect">
            <a:avLst/>
          </a:prstGeom>
          <a:noFill/>
          <a:ln>
            <a:solidFill>
              <a:schemeClr val="tx1"/>
            </a:solidFill>
          </a:ln>
        </p:spPr>
        <p:txBody>
          <a:bodyPr wrap="square" rtlCol="0">
            <a:spAutoFit/>
          </a:bodyPr>
          <a:lstStyle/>
          <a:p>
            <a:pPr algn="ctr"/>
            <a:r>
              <a:rPr lang="en-AU" sz="1400" dirty="0" smtClean="0"/>
              <a:t>National Accounts - Industry Gross Value Added</a:t>
            </a:r>
            <a:endParaRPr lang="en-AU" sz="1400" dirty="0"/>
          </a:p>
        </p:txBody>
      </p:sp>
      <p:sp>
        <p:nvSpPr>
          <p:cNvPr id="21" name="TextBox 20"/>
          <p:cNvSpPr txBox="1"/>
          <p:nvPr/>
        </p:nvSpPr>
        <p:spPr>
          <a:xfrm>
            <a:off x="4832523" y="5754887"/>
            <a:ext cx="1642708" cy="738664"/>
          </a:xfrm>
          <a:prstGeom prst="rect">
            <a:avLst/>
          </a:prstGeom>
          <a:noFill/>
          <a:ln>
            <a:solidFill>
              <a:schemeClr val="tx1"/>
            </a:solidFill>
          </a:ln>
        </p:spPr>
        <p:txBody>
          <a:bodyPr wrap="square" rtlCol="0">
            <a:spAutoFit/>
          </a:bodyPr>
          <a:lstStyle/>
          <a:p>
            <a:pPr algn="ctr"/>
            <a:r>
              <a:rPr lang="en-AU" sz="1400" dirty="0" smtClean="0"/>
              <a:t>ABARE-BRS </a:t>
            </a:r>
            <a:r>
              <a:rPr lang="en-AU" sz="1400" i="1" dirty="0" smtClean="0"/>
              <a:t>Energy in Australia </a:t>
            </a:r>
            <a:r>
              <a:rPr lang="en-AU" sz="1400" dirty="0" smtClean="0"/>
              <a:t>Table F</a:t>
            </a:r>
          </a:p>
        </p:txBody>
      </p:sp>
      <p:sp>
        <p:nvSpPr>
          <p:cNvPr id="22" name="TextBox 21"/>
          <p:cNvSpPr txBox="1"/>
          <p:nvPr/>
        </p:nvSpPr>
        <p:spPr>
          <a:xfrm>
            <a:off x="7226125" y="1083128"/>
            <a:ext cx="1832733" cy="523220"/>
          </a:xfrm>
          <a:prstGeom prst="rect">
            <a:avLst/>
          </a:prstGeom>
          <a:noFill/>
          <a:ln>
            <a:solidFill>
              <a:schemeClr val="tx1"/>
            </a:solidFill>
          </a:ln>
        </p:spPr>
        <p:txBody>
          <a:bodyPr wrap="square" rtlCol="0">
            <a:spAutoFit/>
          </a:bodyPr>
          <a:lstStyle/>
          <a:p>
            <a:pPr algn="ctr"/>
            <a:r>
              <a:rPr lang="en-AU" sz="1400" dirty="0" smtClean="0"/>
              <a:t>Government Finance Statistics</a:t>
            </a:r>
            <a:endParaRPr lang="en-AU" sz="1400" dirty="0"/>
          </a:p>
        </p:txBody>
      </p:sp>
      <p:sp>
        <p:nvSpPr>
          <p:cNvPr id="23" name="TextBox 22"/>
          <p:cNvSpPr txBox="1"/>
          <p:nvPr/>
        </p:nvSpPr>
        <p:spPr>
          <a:xfrm>
            <a:off x="7226124" y="1700807"/>
            <a:ext cx="1832733" cy="954107"/>
          </a:xfrm>
          <a:prstGeom prst="rect">
            <a:avLst/>
          </a:prstGeom>
          <a:noFill/>
          <a:ln>
            <a:solidFill>
              <a:schemeClr val="tx1"/>
            </a:solidFill>
          </a:ln>
        </p:spPr>
        <p:txBody>
          <a:bodyPr wrap="square" rtlCol="0">
            <a:spAutoFit/>
          </a:bodyPr>
          <a:lstStyle/>
          <a:p>
            <a:pPr algn="ctr"/>
            <a:r>
              <a:rPr lang="en-AU" sz="1400" dirty="0" smtClean="0"/>
              <a:t>Energy Use in Government Operations (DCCEE)</a:t>
            </a:r>
          </a:p>
        </p:txBody>
      </p:sp>
      <p:sp>
        <p:nvSpPr>
          <p:cNvPr id="24" name="Right Arrow 23"/>
          <p:cNvSpPr/>
          <p:nvPr/>
        </p:nvSpPr>
        <p:spPr>
          <a:xfrm rot="5400000">
            <a:off x="6664474" y="2753725"/>
            <a:ext cx="259919" cy="124387"/>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5" name="Right Arrow 24"/>
          <p:cNvSpPr/>
          <p:nvPr/>
        </p:nvSpPr>
        <p:spPr>
          <a:xfrm rot="5400000">
            <a:off x="7480133" y="2753726"/>
            <a:ext cx="259917" cy="124387"/>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6" name="TextBox 25"/>
          <p:cNvSpPr txBox="1"/>
          <p:nvPr/>
        </p:nvSpPr>
        <p:spPr>
          <a:xfrm>
            <a:off x="7226125" y="621463"/>
            <a:ext cx="1832733" cy="461665"/>
          </a:xfrm>
          <a:prstGeom prst="rect">
            <a:avLst/>
          </a:prstGeom>
          <a:noFill/>
        </p:spPr>
        <p:txBody>
          <a:bodyPr wrap="square" rtlCol="0">
            <a:spAutoFit/>
          </a:bodyPr>
          <a:lstStyle/>
          <a:p>
            <a:pPr algn="ctr"/>
            <a:r>
              <a:rPr lang="en-AU" sz="1200" dirty="0" smtClean="0"/>
              <a:t>Government portion of transport fuels</a:t>
            </a:r>
            <a:endParaRPr lang="en-AU" sz="1200" dirty="0"/>
          </a:p>
        </p:txBody>
      </p:sp>
    </p:spTree>
    <p:extLst>
      <p:ext uri="{BB962C8B-B14F-4D97-AF65-F5344CB8AC3E}">
        <p14:creationId xmlns:p14="http://schemas.microsoft.com/office/powerpoint/2010/main" xmlns="" val="3432168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Importance of pricing</a:t>
            </a:r>
            <a:endParaRPr lang="en-AU" dirty="0"/>
          </a:p>
        </p:txBody>
      </p:sp>
      <p:sp>
        <p:nvSpPr>
          <p:cNvPr id="3" name="Content Placeholder 2"/>
          <p:cNvSpPr>
            <a:spLocks noGrp="1"/>
          </p:cNvSpPr>
          <p:nvPr>
            <p:ph idx="1"/>
          </p:nvPr>
        </p:nvSpPr>
        <p:spPr>
          <a:xfrm>
            <a:off x="1692000" y="1556793"/>
            <a:ext cx="7344496" cy="4568172"/>
          </a:xfrm>
        </p:spPr>
        <p:txBody>
          <a:bodyPr/>
          <a:lstStyle/>
          <a:p>
            <a:r>
              <a:rPr lang="en-AU" dirty="0" smtClean="0"/>
              <a:t>Energy a scarce and in demand resource</a:t>
            </a:r>
          </a:p>
          <a:p>
            <a:endParaRPr lang="en-AU" dirty="0" smtClean="0"/>
          </a:p>
          <a:p>
            <a:r>
              <a:rPr lang="en-AU" dirty="0" smtClean="0"/>
              <a:t>Increasingly politically contentious issue</a:t>
            </a:r>
          </a:p>
          <a:p>
            <a:endParaRPr lang="en-AU" dirty="0"/>
          </a:p>
          <a:p>
            <a:r>
              <a:rPr lang="en-AU" dirty="0" smtClean="0"/>
              <a:t>Gaps and lack of transparency in available information</a:t>
            </a:r>
            <a:endParaRPr lang="en-AU" dirty="0"/>
          </a:p>
        </p:txBody>
      </p:sp>
    </p:spTree>
    <p:extLst>
      <p:ext uri="{BB962C8B-B14F-4D97-AF65-F5344CB8AC3E}">
        <p14:creationId xmlns:p14="http://schemas.microsoft.com/office/powerpoint/2010/main" xmlns="" val="2369790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44624"/>
            <a:ext cx="7560840" cy="936103"/>
          </a:xfrm>
        </p:spPr>
        <p:txBody>
          <a:bodyPr/>
          <a:lstStyle/>
          <a:p>
            <a:pPr algn="ctr"/>
            <a:r>
              <a:rPr lang="en-AU" sz="3200" dirty="0" smtClean="0"/>
              <a:t>Hybrid Energy Use Table</a:t>
            </a:r>
            <a:br>
              <a:rPr lang="en-AU" sz="3200" dirty="0" smtClean="0"/>
            </a:br>
            <a:r>
              <a:rPr lang="en-AU" sz="3200" dirty="0" smtClean="0"/>
              <a:t>example template</a:t>
            </a:r>
            <a:endParaRPr lang="en-AU" sz="3200" dirty="0"/>
          </a:p>
        </p:txBody>
      </p:sp>
      <p:graphicFrame>
        <p:nvGraphicFramePr>
          <p:cNvPr id="6" name="Table 5"/>
          <p:cNvGraphicFramePr>
            <a:graphicFrameLocks noGrp="1"/>
          </p:cNvGraphicFramePr>
          <p:nvPr>
            <p:extLst>
              <p:ext uri="{D42A27DB-BD31-4B8C-83A1-F6EECF244321}">
                <p14:modId xmlns:p14="http://schemas.microsoft.com/office/powerpoint/2010/main" xmlns="" val="2599197818"/>
              </p:ext>
            </p:extLst>
          </p:nvPr>
        </p:nvGraphicFramePr>
        <p:xfrm>
          <a:off x="1547664" y="1124744"/>
          <a:ext cx="7365293" cy="5499857"/>
        </p:xfrm>
        <a:graphic>
          <a:graphicData uri="http://schemas.openxmlformats.org/drawingml/2006/table">
            <a:tbl>
              <a:tblPr>
                <a:tableStyleId>{BC89EF96-8CEA-46FF-86C4-4CE0E7609802}</a:tableStyleId>
              </a:tblPr>
              <a:tblGrid>
                <a:gridCol w="2592289"/>
                <a:gridCol w="288031"/>
                <a:gridCol w="432049"/>
                <a:gridCol w="380515"/>
                <a:gridCol w="492054"/>
                <a:gridCol w="589387"/>
                <a:gridCol w="646751"/>
                <a:gridCol w="504056"/>
                <a:gridCol w="432048"/>
                <a:gridCol w="496030"/>
                <a:gridCol w="512083"/>
              </a:tblGrid>
              <a:tr h="503787">
                <a:tc>
                  <a:txBody>
                    <a:bodyPr/>
                    <a:lstStyle/>
                    <a:p>
                      <a:pPr algn="l" fontAlgn="b"/>
                      <a:endParaRPr lang="en-AU" sz="1200" b="0" i="0" u="none" strike="noStrike" dirty="0">
                        <a:solidFill>
                          <a:srgbClr val="000000"/>
                        </a:solidFill>
                        <a:effectLst/>
                        <a:latin typeface="Calibri"/>
                      </a:endParaRPr>
                    </a:p>
                  </a:txBody>
                  <a:tcPr marL="7410" marR="7410" marT="7410" marB="0" anchor="b"/>
                </a:tc>
                <a:tc gridSpan="2">
                  <a:txBody>
                    <a:bodyPr/>
                    <a:lstStyle/>
                    <a:p>
                      <a:pPr algn="ctr" fontAlgn="ctr"/>
                      <a:r>
                        <a:rPr lang="en-AU" sz="1600" b="1" u="none" strike="noStrike" dirty="0">
                          <a:effectLst/>
                        </a:rPr>
                        <a:t>Coal</a:t>
                      </a:r>
                      <a:endParaRPr lang="en-AU" sz="1600" b="1" i="0" u="none" strike="noStrike" dirty="0">
                        <a:solidFill>
                          <a:srgbClr val="000000"/>
                        </a:solidFill>
                        <a:effectLst/>
                        <a:latin typeface="Calibri"/>
                      </a:endParaRPr>
                    </a:p>
                  </a:txBody>
                  <a:tcPr marL="7410" marR="7410" marT="7410" marB="0" anchor="ctr"/>
                </a:tc>
                <a:tc hMerge="1">
                  <a:txBody>
                    <a:bodyPr/>
                    <a:lstStyle/>
                    <a:p>
                      <a:endParaRPr lang="en-AU"/>
                    </a:p>
                  </a:txBody>
                  <a:tcPr/>
                </a:tc>
                <a:tc gridSpan="2">
                  <a:txBody>
                    <a:bodyPr/>
                    <a:lstStyle/>
                    <a:p>
                      <a:pPr algn="ctr" fontAlgn="ctr"/>
                      <a:r>
                        <a:rPr lang="en-AU" sz="1600" b="1" u="none" strike="noStrike" dirty="0">
                          <a:effectLst/>
                        </a:rPr>
                        <a:t>Natural Gas</a:t>
                      </a:r>
                      <a:endParaRPr lang="en-AU" sz="1600" b="1" i="0" u="none" strike="noStrike" dirty="0">
                        <a:solidFill>
                          <a:srgbClr val="000000"/>
                        </a:solidFill>
                        <a:effectLst/>
                        <a:latin typeface="Calibri"/>
                      </a:endParaRPr>
                    </a:p>
                  </a:txBody>
                  <a:tcPr marL="7410" marR="7410" marT="7410" marB="0" anchor="ctr"/>
                </a:tc>
                <a:tc hMerge="1">
                  <a:txBody>
                    <a:bodyPr/>
                    <a:lstStyle/>
                    <a:p>
                      <a:endParaRPr lang="en-AU"/>
                    </a:p>
                  </a:txBody>
                  <a:tcPr/>
                </a:tc>
                <a:tc gridSpan="2">
                  <a:txBody>
                    <a:bodyPr/>
                    <a:lstStyle/>
                    <a:p>
                      <a:pPr algn="ctr" fontAlgn="ctr"/>
                      <a:r>
                        <a:rPr lang="en-AU" sz="1600" b="1" u="none" strike="noStrike" dirty="0">
                          <a:effectLst/>
                        </a:rPr>
                        <a:t>Petroleum Products</a:t>
                      </a:r>
                      <a:endParaRPr lang="en-AU" sz="1600" b="1" i="0" u="none" strike="noStrike" dirty="0">
                        <a:solidFill>
                          <a:srgbClr val="000000"/>
                        </a:solidFill>
                        <a:effectLst/>
                        <a:latin typeface="Calibri"/>
                      </a:endParaRPr>
                    </a:p>
                  </a:txBody>
                  <a:tcPr marL="7410" marR="7410" marT="7410" marB="0" anchor="ctr"/>
                </a:tc>
                <a:tc hMerge="1">
                  <a:txBody>
                    <a:bodyPr/>
                    <a:lstStyle/>
                    <a:p>
                      <a:endParaRPr lang="en-AU"/>
                    </a:p>
                  </a:txBody>
                  <a:tcPr/>
                </a:tc>
                <a:tc gridSpan="2">
                  <a:txBody>
                    <a:bodyPr/>
                    <a:lstStyle/>
                    <a:p>
                      <a:pPr algn="ctr" fontAlgn="ctr"/>
                      <a:r>
                        <a:rPr lang="en-AU" sz="1600" b="1" u="none" strike="noStrike">
                          <a:effectLst/>
                        </a:rPr>
                        <a:t>Uranium</a:t>
                      </a:r>
                      <a:endParaRPr lang="en-AU" sz="1600" b="1" i="0" u="none" strike="noStrike">
                        <a:solidFill>
                          <a:srgbClr val="000000"/>
                        </a:solidFill>
                        <a:effectLst/>
                        <a:latin typeface="Calibri"/>
                      </a:endParaRPr>
                    </a:p>
                  </a:txBody>
                  <a:tcPr marL="7410" marR="7410" marT="7410" marB="0" anchor="ctr"/>
                </a:tc>
                <a:tc hMerge="1">
                  <a:txBody>
                    <a:bodyPr/>
                    <a:lstStyle/>
                    <a:p>
                      <a:endParaRPr lang="en-AU"/>
                    </a:p>
                  </a:txBody>
                  <a:tcPr/>
                </a:tc>
                <a:tc gridSpan="2">
                  <a:txBody>
                    <a:bodyPr/>
                    <a:lstStyle/>
                    <a:p>
                      <a:pPr algn="ctr" fontAlgn="ctr"/>
                      <a:r>
                        <a:rPr lang="en-AU" sz="1600" b="1" u="none" strike="noStrike" dirty="0">
                          <a:effectLst/>
                        </a:rPr>
                        <a:t>Electricity</a:t>
                      </a:r>
                      <a:endParaRPr lang="en-AU" sz="1600" b="1" i="0" u="none" strike="noStrike" dirty="0">
                        <a:solidFill>
                          <a:srgbClr val="000000"/>
                        </a:solidFill>
                        <a:effectLst/>
                        <a:latin typeface="Calibri"/>
                      </a:endParaRPr>
                    </a:p>
                  </a:txBody>
                  <a:tcPr marL="7410" marR="7410" marT="7410" marB="0" anchor="ctr"/>
                </a:tc>
                <a:tc hMerge="1">
                  <a:txBody>
                    <a:bodyPr/>
                    <a:lstStyle/>
                    <a:p>
                      <a:endParaRPr lang="en-AU"/>
                    </a:p>
                  </a:txBody>
                  <a:tcPr/>
                </a:tc>
              </a:tr>
              <a:tr h="281645">
                <a:tc>
                  <a:txBody>
                    <a:bodyPr/>
                    <a:lstStyle/>
                    <a:p>
                      <a:pPr algn="l" fontAlgn="b"/>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600" b="1" u="none" strike="noStrike" dirty="0">
                          <a:effectLst/>
                        </a:rPr>
                        <a:t>PJ</a:t>
                      </a:r>
                      <a:endParaRPr lang="en-AU" sz="1600" b="1" i="0" u="none" strike="noStrike" dirty="0">
                        <a:solidFill>
                          <a:srgbClr val="000000"/>
                        </a:solidFill>
                        <a:effectLst/>
                        <a:latin typeface="Calibri"/>
                      </a:endParaRPr>
                    </a:p>
                  </a:txBody>
                  <a:tcPr marL="7410" marR="7410" marT="7410" marB="0" anchor="b"/>
                </a:tc>
                <a:tc>
                  <a:txBody>
                    <a:bodyPr/>
                    <a:lstStyle/>
                    <a:p>
                      <a:pPr algn="ctr" fontAlgn="b"/>
                      <a:r>
                        <a:rPr lang="en-AU" sz="1600" b="1" u="none" strike="noStrike" dirty="0">
                          <a:effectLst/>
                        </a:rPr>
                        <a:t>$m</a:t>
                      </a:r>
                      <a:endParaRPr lang="en-AU" sz="1600" b="1" i="0" u="none" strike="noStrike" dirty="0">
                        <a:solidFill>
                          <a:srgbClr val="000000"/>
                        </a:solidFill>
                        <a:effectLst/>
                        <a:latin typeface="Calibri"/>
                      </a:endParaRPr>
                    </a:p>
                  </a:txBody>
                  <a:tcPr marL="7410" marR="7410" marT="7410" marB="0" anchor="b"/>
                </a:tc>
                <a:tc>
                  <a:txBody>
                    <a:bodyPr/>
                    <a:lstStyle/>
                    <a:p>
                      <a:pPr algn="ctr" fontAlgn="b"/>
                      <a:r>
                        <a:rPr lang="en-AU" sz="1600" b="1" u="none" strike="noStrike" dirty="0">
                          <a:effectLst/>
                        </a:rPr>
                        <a:t>PJ</a:t>
                      </a:r>
                      <a:endParaRPr lang="en-AU" sz="1600" b="1" i="0" u="none" strike="noStrike" dirty="0">
                        <a:solidFill>
                          <a:srgbClr val="000000"/>
                        </a:solidFill>
                        <a:effectLst/>
                        <a:latin typeface="Calibri"/>
                      </a:endParaRPr>
                    </a:p>
                  </a:txBody>
                  <a:tcPr marL="7410" marR="7410" marT="7410" marB="0" anchor="b"/>
                </a:tc>
                <a:tc>
                  <a:txBody>
                    <a:bodyPr/>
                    <a:lstStyle/>
                    <a:p>
                      <a:pPr algn="ctr" fontAlgn="b"/>
                      <a:r>
                        <a:rPr lang="en-AU" sz="1600" b="1" u="none" strike="noStrike" dirty="0">
                          <a:effectLst/>
                        </a:rPr>
                        <a:t>$m</a:t>
                      </a:r>
                      <a:endParaRPr lang="en-AU" sz="1600" b="1" i="0" u="none" strike="noStrike" dirty="0">
                        <a:solidFill>
                          <a:srgbClr val="000000"/>
                        </a:solidFill>
                        <a:effectLst/>
                        <a:latin typeface="Calibri"/>
                      </a:endParaRPr>
                    </a:p>
                  </a:txBody>
                  <a:tcPr marL="7410" marR="7410" marT="7410" marB="0" anchor="b"/>
                </a:tc>
                <a:tc>
                  <a:txBody>
                    <a:bodyPr/>
                    <a:lstStyle/>
                    <a:p>
                      <a:pPr algn="ctr" fontAlgn="b"/>
                      <a:r>
                        <a:rPr lang="en-AU" sz="1600" b="1" u="none" strike="noStrike" dirty="0">
                          <a:effectLst/>
                        </a:rPr>
                        <a:t>PJ</a:t>
                      </a:r>
                      <a:endParaRPr lang="en-AU" sz="1600" b="1" i="0" u="none" strike="noStrike" dirty="0">
                        <a:solidFill>
                          <a:srgbClr val="000000"/>
                        </a:solidFill>
                        <a:effectLst/>
                        <a:latin typeface="Calibri"/>
                      </a:endParaRPr>
                    </a:p>
                  </a:txBody>
                  <a:tcPr marL="7410" marR="7410" marT="7410" marB="0" anchor="b"/>
                </a:tc>
                <a:tc>
                  <a:txBody>
                    <a:bodyPr/>
                    <a:lstStyle/>
                    <a:p>
                      <a:pPr algn="ctr" fontAlgn="b"/>
                      <a:r>
                        <a:rPr lang="en-AU" sz="1600" b="1" u="none" strike="noStrike" dirty="0">
                          <a:effectLst/>
                        </a:rPr>
                        <a:t>$m</a:t>
                      </a:r>
                      <a:endParaRPr lang="en-AU" sz="1600" b="1" i="0" u="none" strike="noStrike" dirty="0">
                        <a:solidFill>
                          <a:srgbClr val="000000"/>
                        </a:solidFill>
                        <a:effectLst/>
                        <a:latin typeface="Calibri"/>
                      </a:endParaRPr>
                    </a:p>
                  </a:txBody>
                  <a:tcPr marL="7410" marR="7410" marT="7410" marB="0" anchor="b"/>
                </a:tc>
                <a:tc>
                  <a:txBody>
                    <a:bodyPr/>
                    <a:lstStyle/>
                    <a:p>
                      <a:pPr algn="ctr" fontAlgn="b"/>
                      <a:r>
                        <a:rPr lang="en-AU" sz="1600" b="1" u="none" strike="noStrike" dirty="0">
                          <a:effectLst/>
                        </a:rPr>
                        <a:t>PJ</a:t>
                      </a:r>
                      <a:endParaRPr lang="en-AU" sz="1600" b="1" i="0" u="none" strike="noStrike" dirty="0">
                        <a:solidFill>
                          <a:srgbClr val="000000"/>
                        </a:solidFill>
                        <a:effectLst/>
                        <a:latin typeface="Calibri"/>
                      </a:endParaRPr>
                    </a:p>
                  </a:txBody>
                  <a:tcPr marL="7410" marR="7410" marT="7410" marB="0" anchor="b"/>
                </a:tc>
                <a:tc>
                  <a:txBody>
                    <a:bodyPr/>
                    <a:lstStyle/>
                    <a:p>
                      <a:pPr algn="ctr" fontAlgn="b"/>
                      <a:r>
                        <a:rPr lang="en-AU" sz="1600" b="1" u="none" strike="noStrike" dirty="0">
                          <a:effectLst/>
                        </a:rPr>
                        <a:t>$m</a:t>
                      </a:r>
                      <a:endParaRPr lang="en-AU" sz="1600" b="1" i="0" u="none" strike="noStrike" dirty="0">
                        <a:solidFill>
                          <a:srgbClr val="000000"/>
                        </a:solidFill>
                        <a:effectLst/>
                        <a:latin typeface="Calibri"/>
                      </a:endParaRPr>
                    </a:p>
                  </a:txBody>
                  <a:tcPr marL="7410" marR="7410" marT="7410" marB="0" anchor="b"/>
                </a:tc>
                <a:tc>
                  <a:txBody>
                    <a:bodyPr/>
                    <a:lstStyle/>
                    <a:p>
                      <a:pPr algn="ctr" fontAlgn="b"/>
                      <a:r>
                        <a:rPr lang="en-AU" sz="1600" b="1" u="none" strike="noStrike" dirty="0">
                          <a:effectLst/>
                        </a:rPr>
                        <a:t>PJ</a:t>
                      </a:r>
                      <a:endParaRPr lang="en-AU" sz="1600" b="1" i="0" u="none" strike="noStrike" dirty="0">
                        <a:solidFill>
                          <a:srgbClr val="000000"/>
                        </a:solidFill>
                        <a:effectLst/>
                        <a:latin typeface="Calibri"/>
                      </a:endParaRPr>
                    </a:p>
                  </a:txBody>
                  <a:tcPr marL="7410" marR="7410" marT="7410" marB="0" anchor="b"/>
                </a:tc>
                <a:tc>
                  <a:txBody>
                    <a:bodyPr/>
                    <a:lstStyle/>
                    <a:p>
                      <a:pPr algn="ctr" fontAlgn="b"/>
                      <a:r>
                        <a:rPr lang="en-AU" sz="1600" b="1" u="none" strike="noStrike" dirty="0">
                          <a:effectLst/>
                        </a:rPr>
                        <a:t>$m</a:t>
                      </a:r>
                      <a:endParaRPr lang="en-AU" sz="1600" b="1" i="0" u="none" strike="noStrike" dirty="0">
                        <a:solidFill>
                          <a:srgbClr val="000000"/>
                        </a:solidFill>
                        <a:effectLst/>
                        <a:latin typeface="Calibri"/>
                      </a:endParaRPr>
                    </a:p>
                  </a:txBody>
                  <a:tcPr marL="7410" marR="7410" marT="7410" marB="0" anchor="b"/>
                </a:tc>
              </a:tr>
              <a:tr h="222680">
                <a:tc>
                  <a:txBody>
                    <a:bodyPr/>
                    <a:lstStyle/>
                    <a:p>
                      <a:pPr algn="l" fontAlgn="b"/>
                      <a:r>
                        <a:rPr lang="en-AU" sz="1200" b="1" u="none" strike="noStrike" dirty="0">
                          <a:effectLst/>
                        </a:rPr>
                        <a:t>Agriculture, Forestry &amp; Fishing</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r>
              <a:tr h="221811">
                <a:tc>
                  <a:txBody>
                    <a:bodyPr/>
                    <a:lstStyle/>
                    <a:p>
                      <a:pPr algn="l" fontAlgn="b"/>
                      <a:r>
                        <a:rPr lang="en-AU" sz="1200" b="1" u="none" strike="noStrike" dirty="0">
                          <a:effectLst/>
                        </a:rPr>
                        <a:t>Mining</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r>
              <a:tr h="221811">
                <a:tc>
                  <a:txBody>
                    <a:bodyPr/>
                    <a:lstStyle/>
                    <a:p>
                      <a:pPr algn="l" fontAlgn="b"/>
                      <a:r>
                        <a:rPr lang="en-AU" sz="1200" b="1" u="none" strike="noStrike" dirty="0">
                          <a:effectLst/>
                        </a:rPr>
                        <a:t>Manufacturing</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r>
              <a:tr h="204450">
                <a:tc>
                  <a:txBody>
                    <a:bodyPr/>
                    <a:lstStyle/>
                    <a:p>
                      <a:pPr algn="l" fontAlgn="b"/>
                      <a:r>
                        <a:rPr lang="en-AU" sz="1200" b="1" u="none" strike="noStrike" dirty="0">
                          <a:effectLst/>
                        </a:rPr>
                        <a:t>Electricity, Gas, Water &amp; </a:t>
                      </a:r>
                      <a:r>
                        <a:rPr lang="en-AU" sz="1200" b="1" u="none" strike="noStrike" dirty="0" smtClean="0">
                          <a:effectLst/>
                        </a:rPr>
                        <a:t>Waste</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r>
              <a:tr h="221811">
                <a:tc>
                  <a:txBody>
                    <a:bodyPr/>
                    <a:lstStyle/>
                    <a:p>
                      <a:pPr algn="l" fontAlgn="b"/>
                      <a:r>
                        <a:rPr lang="en-AU" sz="1200" b="1" u="none" strike="noStrike" dirty="0">
                          <a:effectLst/>
                        </a:rPr>
                        <a:t>Construction</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r>
              <a:tr h="221811">
                <a:tc>
                  <a:txBody>
                    <a:bodyPr/>
                    <a:lstStyle/>
                    <a:p>
                      <a:pPr algn="l" fontAlgn="b"/>
                      <a:r>
                        <a:rPr lang="en-AU" sz="1200" b="1" u="none" strike="noStrike" dirty="0">
                          <a:effectLst/>
                        </a:rPr>
                        <a:t>Transport</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r>
              <a:tr h="221811">
                <a:tc>
                  <a:txBody>
                    <a:bodyPr/>
                    <a:lstStyle/>
                    <a:p>
                      <a:pPr algn="l" fontAlgn="b"/>
                      <a:r>
                        <a:rPr lang="en-AU" sz="1200" b="1" u="none" strike="noStrike" dirty="0">
                          <a:effectLst/>
                        </a:rPr>
                        <a:t>Wholesale &amp; Retail </a:t>
                      </a:r>
                      <a:r>
                        <a:rPr lang="en-AU" sz="1200" b="1" u="none" strike="noStrike" dirty="0" smtClean="0">
                          <a:effectLst/>
                        </a:rPr>
                        <a:t>Trade</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r>
              <a:tr h="221811">
                <a:tc>
                  <a:txBody>
                    <a:bodyPr/>
                    <a:lstStyle/>
                    <a:p>
                      <a:pPr algn="l" fontAlgn="b"/>
                      <a:r>
                        <a:rPr lang="en-AU" sz="1200" b="1" u="none" strike="noStrike" dirty="0">
                          <a:effectLst/>
                        </a:rPr>
                        <a:t>Accommodation</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r>
              <a:tr h="221811">
                <a:tc>
                  <a:txBody>
                    <a:bodyPr/>
                    <a:lstStyle/>
                    <a:p>
                      <a:pPr algn="l" fontAlgn="b"/>
                      <a:r>
                        <a:rPr lang="en-AU" sz="1200" b="1" u="none" strike="noStrike">
                          <a:effectLst/>
                        </a:rPr>
                        <a:t>Communication</a:t>
                      </a:r>
                      <a:endParaRPr lang="en-AU" sz="1200" b="1"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r>
              <a:tr h="43593">
                <a:tc>
                  <a:txBody>
                    <a:bodyPr/>
                    <a:lstStyle/>
                    <a:p>
                      <a:pPr algn="l" fontAlgn="b"/>
                      <a:r>
                        <a:rPr lang="en-AU" sz="1200" b="1" u="none" strike="noStrike" dirty="0">
                          <a:effectLst/>
                        </a:rPr>
                        <a:t>Other Commercial and Services</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r>
              <a:tr h="281500">
                <a:tc>
                  <a:txBody>
                    <a:bodyPr/>
                    <a:lstStyle/>
                    <a:p>
                      <a:pPr algn="l" fontAlgn="b"/>
                      <a:r>
                        <a:rPr lang="en-AU" sz="1200" b="1" u="none" strike="noStrike" dirty="0" smtClean="0">
                          <a:effectLst/>
                        </a:rPr>
                        <a:t>Total Industry</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r>
              <a:tr h="203705">
                <a:tc>
                  <a:txBody>
                    <a:bodyPr/>
                    <a:lstStyle/>
                    <a:p>
                      <a:pPr marL="0" marR="0" indent="0" algn="l" defTabSz="829452" rtl="0" eaLnBrk="1" fontAlgn="b" latinLnBrk="0" hangingPunct="1">
                        <a:lnSpc>
                          <a:spcPct val="100000"/>
                        </a:lnSpc>
                        <a:spcBef>
                          <a:spcPts val="0"/>
                        </a:spcBef>
                        <a:spcAft>
                          <a:spcPts val="0"/>
                        </a:spcAft>
                        <a:buClrTx/>
                        <a:buSzTx/>
                        <a:buFontTx/>
                        <a:buNone/>
                        <a:tabLst/>
                        <a:defRPr/>
                      </a:pPr>
                      <a:endParaRPr lang="en-AU" sz="1200" b="1"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r>
              <a:tr h="198959">
                <a:tc>
                  <a:txBody>
                    <a:bodyPr/>
                    <a:lstStyle/>
                    <a:p>
                      <a:pPr marL="0" marR="0" indent="0" algn="l" defTabSz="829452" rtl="0" eaLnBrk="1" fontAlgn="b" latinLnBrk="0" hangingPunct="1">
                        <a:lnSpc>
                          <a:spcPct val="100000"/>
                        </a:lnSpc>
                        <a:spcBef>
                          <a:spcPts val="0"/>
                        </a:spcBef>
                        <a:spcAft>
                          <a:spcPts val="0"/>
                        </a:spcAft>
                        <a:buClrTx/>
                        <a:buSzTx/>
                        <a:buFontTx/>
                        <a:buNone/>
                        <a:tabLst/>
                        <a:defRPr/>
                      </a:pPr>
                      <a:r>
                        <a:rPr lang="en-AU" sz="1200" b="1" u="none" strike="noStrike" dirty="0" smtClean="0">
                          <a:effectLst/>
                        </a:rPr>
                        <a:t>Residential</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r>
              <a:tr h="221811">
                <a:tc>
                  <a:txBody>
                    <a:bodyPr/>
                    <a:lstStyle/>
                    <a:p>
                      <a:pPr algn="l" fontAlgn="b"/>
                      <a:endParaRPr lang="en-AU" sz="1200" b="1"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r>
              <a:tr h="221811">
                <a:tc>
                  <a:txBody>
                    <a:bodyPr/>
                    <a:lstStyle/>
                    <a:p>
                      <a:pPr algn="l" fontAlgn="b"/>
                      <a:r>
                        <a:rPr lang="en-AU" sz="1200" b="1" u="none" strike="noStrike" dirty="0">
                          <a:effectLst/>
                        </a:rPr>
                        <a:t>Inventory Changes</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r>
              <a:tr h="221811">
                <a:tc>
                  <a:txBody>
                    <a:bodyPr/>
                    <a:lstStyle/>
                    <a:p>
                      <a:pPr algn="l" fontAlgn="b"/>
                      <a:endParaRPr lang="en-AU" sz="1200" b="1"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c>
                  <a:txBody>
                    <a:bodyPr/>
                    <a:lstStyle/>
                    <a:p>
                      <a:pPr algn="ctr" fontAlgn="b"/>
                      <a:endParaRPr lang="en-AU" sz="1400" b="0" i="0" u="none" strike="noStrike" dirty="0">
                        <a:solidFill>
                          <a:srgbClr val="000000"/>
                        </a:solidFill>
                        <a:effectLst/>
                        <a:latin typeface="Calibri"/>
                      </a:endParaRPr>
                    </a:p>
                  </a:txBody>
                  <a:tcPr marL="7410" marR="7410" marT="7410" marB="0" anchor="b"/>
                </a:tc>
              </a:tr>
              <a:tr h="221811">
                <a:tc>
                  <a:txBody>
                    <a:bodyPr/>
                    <a:lstStyle/>
                    <a:p>
                      <a:pPr algn="l" fontAlgn="b"/>
                      <a:r>
                        <a:rPr lang="en-AU" sz="1200" b="1" u="none" strike="noStrike" dirty="0">
                          <a:effectLst/>
                        </a:rPr>
                        <a:t>Total Domestic</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r>
              <a:tr h="221811">
                <a:tc>
                  <a:txBody>
                    <a:bodyPr/>
                    <a:lstStyle/>
                    <a:p>
                      <a:pPr algn="l" fontAlgn="b"/>
                      <a:endParaRPr lang="en-AU" sz="1200" b="1" i="0" u="none" strike="noStrike" dirty="0">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r>
              <a:tr h="221811">
                <a:tc>
                  <a:txBody>
                    <a:bodyPr/>
                    <a:lstStyle/>
                    <a:p>
                      <a:pPr algn="l" fontAlgn="b"/>
                      <a:r>
                        <a:rPr lang="en-AU" sz="1200" b="1" u="none" strike="noStrike" dirty="0">
                          <a:effectLst/>
                        </a:rPr>
                        <a:t>Exports</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r>
              <a:tr h="221811">
                <a:tc>
                  <a:txBody>
                    <a:bodyPr/>
                    <a:lstStyle/>
                    <a:p>
                      <a:pPr algn="l" fontAlgn="b"/>
                      <a:endParaRPr lang="en-AU" sz="1200" b="1" i="0" u="none" strike="noStrike" dirty="0">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a:endParaRPr>
                    </a:p>
                  </a:txBody>
                  <a:tcPr marL="7410" marR="7410" marT="7410"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a:endParaRPr>
                    </a:p>
                  </a:txBody>
                  <a:tcPr marL="7410" marR="7410" marT="7410" marB="0" anchor="b"/>
                </a:tc>
                <a:tc>
                  <a:txBody>
                    <a:bodyPr/>
                    <a:lstStyle/>
                    <a:p>
                      <a:pPr algn="l" fontAlgn="b"/>
                      <a:r>
                        <a:rPr lang="en-AU" sz="1400" u="none" strike="noStrike">
                          <a:effectLst/>
                        </a:rPr>
                        <a:t> </a:t>
                      </a:r>
                      <a:endParaRPr lang="en-AU" sz="1400" b="0" i="0" u="none" strike="noStrike">
                        <a:solidFill>
                          <a:srgbClr val="000000"/>
                        </a:solidFill>
                        <a:effectLst/>
                        <a:latin typeface="Calibri"/>
                      </a:endParaRPr>
                    </a:p>
                  </a:txBody>
                  <a:tcPr marL="7410" marR="7410" marT="7410"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a:endParaRPr>
                    </a:p>
                  </a:txBody>
                  <a:tcPr marL="7410" marR="7410" marT="7410" marB="0" anchor="b"/>
                </a:tc>
              </a:tr>
              <a:tr h="221811">
                <a:tc>
                  <a:txBody>
                    <a:bodyPr/>
                    <a:lstStyle/>
                    <a:p>
                      <a:pPr algn="l" fontAlgn="b"/>
                      <a:r>
                        <a:rPr lang="en-AU" sz="1200" b="1" u="none" strike="noStrike" dirty="0">
                          <a:effectLst/>
                        </a:rPr>
                        <a:t>Total</a:t>
                      </a:r>
                      <a:endParaRPr lang="en-AU" sz="1200" b="1"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c>
                  <a:txBody>
                    <a:bodyPr/>
                    <a:lstStyle/>
                    <a:p>
                      <a:pPr algn="ctr" fontAlgn="b"/>
                      <a:r>
                        <a:rPr lang="en-AU" sz="1400" u="none" strike="noStrike">
                          <a:effectLst/>
                        </a:rPr>
                        <a:t>-</a:t>
                      </a:r>
                      <a:endParaRPr lang="en-AU" sz="1400" b="0" i="0" u="none" strike="noStrike">
                        <a:solidFill>
                          <a:srgbClr val="000000"/>
                        </a:solidFill>
                        <a:effectLst/>
                        <a:latin typeface="Calibri"/>
                      </a:endParaRPr>
                    </a:p>
                  </a:txBody>
                  <a:tcPr marL="7410" marR="7410" marT="7410" marB="0" anchor="b"/>
                </a:tc>
                <a:tc>
                  <a:txBody>
                    <a:bodyPr/>
                    <a:lstStyle/>
                    <a:p>
                      <a:pPr algn="ctr" fontAlgn="b"/>
                      <a:r>
                        <a:rPr lang="en-AU" sz="1400" u="none" strike="noStrike" dirty="0">
                          <a:effectLst/>
                        </a:rPr>
                        <a:t>-</a:t>
                      </a:r>
                      <a:endParaRPr lang="en-AU" sz="1400" b="0" i="0" u="none" strike="noStrike" dirty="0">
                        <a:solidFill>
                          <a:srgbClr val="000000"/>
                        </a:solidFill>
                        <a:effectLst/>
                        <a:latin typeface="Calibri"/>
                      </a:endParaRPr>
                    </a:p>
                  </a:txBody>
                  <a:tcPr marL="7410" marR="7410" marT="7410" marB="0" anchor="b"/>
                </a:tc>
              </a:tr>
            </a:tbl>
          </a:graphicData>
        </a:graphic>
      </p:graphicFrame>
    </p:spTree>
    <p:extLst>
      <p:ext uri="{BB962C8B-B14F-4D97-AF65-F5344CB8AC3E}">
        <p14:creationId xmlns:p14="http://schemas.microsoft.com/office/powerpoint/2010/main" xmlns="" val="3066370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Previous method</a:t>
            </a:r>
            <a:endParaRPr lang="en-AU" dirty="0"/>
          </a:p>
        </p:txBody>
      </p:sp>
      <p:sp>
        <p:nvSpPr>
          <p:cNvPr id="3" name="Content Placeholder 2"/>
          <p:cNvSpPr>
            <a:spLocks noGrp="1"/>
          </p:cNvSpPr>
          <p:nvPr>
            <p:ph idx="1"/>
          </p:nvPr>
        </p:nvSpPr>
        <p:spPr>
          <a:xfrm>
            <a:off x="1619672" y="1772816"/>
            <a:ext cx="7344496" cy="4640180"/>
          </a:xfrm>
        </p:spPr>
        <p:txBody>
          <a:bodyPr/>
          <a:lstStyle/>
          <a:p>
            <a:r>
              <a:rPr lang="en-AU" dirty="0" smtClean="0"/>
              <a:t>Quantity from ABARES energy balances</a:t>
            </a:r>
          </a:p>
          <a:p>
            <a:endParaRPr lang="en-AU" dirty="0"/>
          </a:p>
          <a:p>
            <a:r>
              <a:rPr lang="en-AU" dirty="0" smtClean="0"/>
              <a:t>Expenditure from ABS IO tables</a:t>
            </a:r>
          </a:p>
          <a:p>
            <a:endParaRPr lang="en-AU" dirty="0" smtClean="0"/>
          </a:p>
          <a:p>
            <a:r>
              <a:rPr lang="en-AU" dirty="0" smtClean="0"/>
              <a:t>Expenditure/Quantity = implicit price</a:t>
            </a:r>
          </a:p>
          <a:p>
            <a:endParaRPr lang="en-AU" dirty="0"/>
          </a:p>
          <a:p>
            <a:r>
              <a:rPr lang="en-AU" dirty="0" smtClean="0"/>
              <a:t>Results – experimental hybrid table for 2004-05, Energy Account 2007 (4604.0)</a:t>
            </a:r>
            <a:endParaRPr lang="en-AU" dirty="0"/>
          </a:p>
        </p:txBody>
      </p:sp>
    </p:spTree>
    <p:extLst>
      <p:ext uri="{BB962C8B-B14F-4D97-AF65-F5344CB8AC3E}">
        <p14:creationId xmlns:p14="http://schemas.microsoft.com/office/powerpoint/2010/main" xmlns="" val="1986615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Our current attempt</a:t>
            </a:r>
            <a:endParaRPr lang="en-AU" dirty="0"/>
          </a:p>
        </p:txBody>
      </p:sp>
      <p:sp>
        <p:nvSpPr>
          <p:cNvPr id="3" name="Content Placeholder 2"/>
          <p:cNvSpPr>
            <a:spLocks noGrp="1"/>
          </p:cNvSpPr>
          <p:nvPr>
            <p:ph idx="1"/>
          </p:nvPr>
        </p:nvSpPr>
        <p:spPr/>
        <p:txBody>
          <a:bodyPr/>
          <a:lstStyle/>
          <a:p>
            <a:r>
              <a:rPr lang="en-AU" dirty="0" smtClean="0"/>
              <a:t>Standard business survey supplement </a:t>
            </a:r>
          </a:p>
          <a:p>
            <a:pPr lvl="1"/>
            <a:r>
              <a:rPr lang="en-AU" dirty="0" smtClean="0"/>
              <a:t>Energy Water Environment Survey (EWES)</a:t>
            </a:r>
          </a:p>
          <a:p>
            <a:pPr lvl="1"/>
            <a:r>
              <a:rPr lang="en-AU" dirty="0" smtClean="0"/>
              <a:t>Obtained volume and expenditure</a:t>
            </a:r>
          </a:p>
          <a:p>
            <a:pPr lvl="1"/>
            <a:endParaRPr lang="en-AU" dirty="0" smtClean="0"/>
          </a:p>
          <a:p>
            <a:r>
              <a:rPr lang="en-AU" dirty="0" smtClean="0"/>
              <a:t>Expenditure/Quantity = implicit price</a:t>
            </a:r>
          </a:p>
          <a:p>
            <a:endParaRPr lang="en-AU" dirty="0"/>
          </a:p>
          <a:p>
            <a:r>
              <a:rPr lang="en-AU" dirty="0" smtClean="0"/>
              <a:t>Gaps filled from other sources or via previous methodology</a:t>
            </a:r>
          </a:p>
        </p:txBody>
      </p:sp>
    </p:spTree>
    <p:extLst>
      <p:ext uri="{BB962C8B-B14F-4D97-AF65-F5344CB8AC3E}">
        <p14:creationId xmlns:p14="http://schemas.microsoft.com/office/powerpoint/2010/main" xmlns="" val="2921467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0000"/>
          </a:lnSpc>
          <a:spcBef>
            <a:spcPct val="0"/>
          </a:spcBef>
          <a:spcAft>
            <a:spcPct val="0"/>
          </a:spcAft>
          <a:buClr>
            <a:srgbClr val="000000"/>
          </a:buClr>
          <a:buSzPct val="45000"/>
          <a:buFont typeface="StarSymbol" charset="0"/>
          <a:buNone/>
          <a:tabLst/>
          <a:defRPr kumimoji="0" lang="en-GB" sz="2400" b="0" i="0" u="none" strike="noStrike" cap="none" normalizeH="0" baseline="0" smtClean="0">
            <a:ln>
              <a:noFill/>
            </a:ln>
            <a:solidFill>
              <a:srgbClr val="000000"/>
            </a:solidFill>
            <a:effectLst/>
            <a:latin typeface="Times New Roman" pitchFamily="18"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0000"/>
          </a:lnSpc>
          <a:spcBef>
            <a:spcPct val="0"/>
          </a:spcBef>
          <a:spcAft>
            <a:spcPct val="0"/>
          </a:spcAft>
          <a:buClr>
            <a:srgbClr val="000000"/>
          </a:buClr>
          <a:buSzPct val="45000"/>
          <a:buFont typeface="StarSymbol" charset="0"/>
          <a:buNone/>
          <a:tabLst/>
          <a:defRPr kumimoji="0" lang="en-GB" sz="2400" b="0" i="0" u="none" strike="noStrike" cap="none" normalizeH="0" baseline="0" smtClean="0">
            <a:ln>
              <a:noFill/>
            </a:ln>
            <a:solidFill>
              <a:srgbClr val="000000"/>
            </a:solidFill>
            <a:effectLst/>
            <a:latin typeface="Times New Roman" pitchFamily="18" charset="0"/>
            <a:ea typeface="Arial Unicode MS" pitchFamily="34" charset="-128"/>
            <a:cs typeface="Arial Unicode MS" pitchFamily="34"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0000"/>
          </a:lnSpc>
          <a:spcBef>
            <a:spcPct val="0"/>
          </a:spcBef>
          <a:spcAft>
            <a:spcPct val="0"/>
          </a:spcAft>
          <a:buClr>
            <a:srgbClr val="000000"/>
          </a:buClr>
          <a:buSzPct val="45000"/>
          <a:buFont typeface="StarSymbol" charset="0"/>
          <a:buNone/>
          <a:tabLst/>
          <a:defRPr kumimoji="0" lang="en-GB" sz="2400" b="0" i="0" u="none" strike="noStrike" cap="none" normalizeH="0" baseline="0" smtClean="0">
            <a:ln>
              <a:noFill/>
            </a:ln>
            <a:solidFill>
              <a:srgbClr val="000000"/>
            </a:solidFill>
            <a:effectLst/>
            <a:latin typeface="Times New Roman" pitchFamily="18"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0000"/>
          </a:lnSpc>
          <a:spcBef>
            <a:spcPct val="0"/>
          </a:spcBef>
          <a:spcAft>
            <a:spcPct val="0"/>
          </a:spcAft>
          <a:buClr>
            <a:srgbClr val="000000"/>
          </a:buClr>
          <a:buSzPct val="45000"/>
          <a:buFont typeface="StarSymbol" charset="0"/>
          <a:buNone/>
          <a:tabLst/>
          <a:defRPr kumimoji="0" lang="en-GB" sz="2400" b="0" i="0" u="none" strike="noStrike" cap="none" normalizeH="0" baseline="0" smtClean="0">
            <a:ln>
              <a:noFill/>
            </a:ln>
            <a:solidFill>
              <a:srgbClr val="000000"/>
            </a:solidFill>
            <a:effectLst/>
            <a:latin typeface="Times New Roman" pitchFamily="18" charset="0"/>
            <a:ea typeface="Arial Unicode MS" pitchFamily="34" charset="-128"/>
            <a:cs typeface="Arial Unicode MS" pitchFamily="34"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1437</TotalTime>
  <Words>1556</Words>
  <Application>Microsoft Office PowerPoint</Application>
  <PresentationFormat>On-screen Show (4:3)</PresentationFormat>
  <Paragraphs>409</Paragraphs>
  <Slides>15</Slides>
  <Notes>13</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Default Design</vt:lpstr>
      <vt:lpstr>1_Default Design</vt:lpstr>
      <vt:lpstr>Producing an Energy Account for Australia</vt:lpstr>
      <vt:lpstr>Sources used in compiling the account</vt:lpstr>
      <vt:lpstr>Sources directly used for statistical estimates</vt:lpstr>
      <vt:lpstr>Sources used to build methodologies</vt:lpstr>
      <vt:lpstr>Slide 5</vt:lpstr>
      <vt:lpstr>Importance of pricing</vt:lpstr>
      <vt:lpstr>Hybrid Energy Use Table example template</vt:lpstr>
      <vt:lpstr>Previous method</vt:lpstr>
      <vt:lpstr>Our current attempt</vt:lpstr>
      <vt:lpstr>Advantages</vt:lpstr>
      <vt:lpstr>Limitations</vt:lpstr>
      <vt:lpstr>Implicit electricity prices in survey data (Volume vs Expenditure, log scale)</vt:lpstr>
      <vt:lpstr>Treatment of own use</vt:lpstr>
      <vt:lpstr>What is a price?</vt:lpstr>
      <vt:lpstr>Questions/ Discussion points</vt:lpstr>
    </vt:vector>
  </TitlesOfParts>
  <Company>ABS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Sean Lawson</dc:creator>
  <cp:lastModifiedBy>gravjac</cp:lastModifiedBy>
  <cp:revision>42</cp:revision>
  <dcterms:created xsi:type="dcterms:W3CDTF">2011-04-04T06:16:40Z</dcterms:created>
  <dcterms:modified xsi:type="dcterms:W3CDTF">2013-11-07T19:09:17Z</dcterms:modified>
</cp:coreProperties>
</file>